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4" r:id="rId7"/>
    <p:sldId id="261" r:id="rId8"/>
    <p:sldId id="272" r:id="rId9"/>
    <p:sldId id="262" r:id="rId10"/>
    <p:sldId id="263" r:id="rId11"/>
    <p:sldId id="274" r:id="rId12"/>
    <p:sldId id="275" r:id="rId13"/>
    <p:sldId id="273" r:id="rId14"/>
    <p:sldId id="277" r:id="rId15"/>
    <p:sldId id="267" r:id="rId16"/>
    <p:sldId id="268" r:id="rId17"/>
    <p:sldId id="269" r:id="rId18"/>
    <p:sldId id="278" r:id="rId19"/>
    <p:sldId id="270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7B6C-560D-4E8A-A556-25704882AC93}" type="datetimeFigureOut">
              <a:rPr lang="zh-CN" altLang="en-US" smtClean="0"/>
              <a:pPr/>
              <a:t>2020/2/22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E0AE-D8EE-43B5-8362-D78BD0D62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新建文件夹\QQ图片202002152243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49"/>
            <a:ext cx="9144000" cy="6872749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475656" y="2276872"/>
            <a:ext cx="5976664" cy="1479997"/>
          </a:xfrm>
          <a:prstGeom prst="rect">
            <a:avLst/>
          </a:prstGeom>
          <a:scene3d>
            <a:camera prst="orthographicFront">
              <a:rot lat="0" lon="19800000" rev="0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3315"/>
              </a:avLst>
            </a:prstTxWarp>
          </a:bodyPr>
          <a:lstStyle/>
          <a:p>
            <a:r>
              <a:rPr lang="zh-CN" altLang="en-US" sz="9600" i="1" kern="10" dirty="0" smtClean="0">
                <a:ln w="12700" cmpd="sng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  <a:cs typeface="Vani" pitchFamily="34" charset="0"/>
              </a:rPr>
              <a:t>圆的</a:t>
            </a:r>
            <a:r>
              <a:rPr lang="zh-CN" altLang="en-US" sz="9600" i="1" kern="10" dirty="0">
                <a:ln w="12700" cmpd="sng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  <a:cs typeface="Vani" pitchFamily="34" charset="0"/>
              </a:rPr>
              <a:t>面积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7251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主讲教师：胡丽萍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右箭头 2"/>
          <p:cNvSpPr/>
          <p:nvPr/>
        </p:nvSpPr>
        <p:spPr>
          <a:xfrm>
            <a:off x="611560" y="476672"/>
            <a:ext cx="223224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圆环的面积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3573016"/>
            <a:ext cx="2954953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3.14×6</a:t>
            </a:r>
            <a:r>
              <a:rPr lang="en-US" sz="2800" baseline="30000" dirty="0">
                <a:solidFill>
                  <a:srgbClr val="0000FF"/>
                </a:solidFill>
                <a:latin typeface="+mj-ea"/>
                <a:ea typeface="+mj-ea"/>
              </a:rPr>
              <a:t>2 </a:t>
            </a:r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- 3.14×2</a:t>
            </a:r>
            <a:r>
              <a:rPr lang="en-US" sz="2800" baseline="30000" dirty="0">
                <a:solidFill>
                  <a:srgbClr val="0000FF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220072" y="3501008"/>
            <a:ext cx="290846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3.14×</a:t>
            </a:r>
            <a:r>
              <a:rPr lang="zh-CN" altLang="en-US" sz="2800" dirty="0">
                <a:solidFill>
                  <a:srgbClr val="0000FF"/>
                </a:solidFill>
                <a:latin typeface="+mj-ea"/>
                <a:ea typeface="+mj-ea"/>
              </a:rPr>
              <a:t>（</a:t>
            </a:r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6</a:t>
            </a:r>
            <a:r>
              <a:rPr lang="en-US" sz="2800" baseline="30000" dirty="0">
                <a:solidFill>
                  <a:srgbClr val="0000FF"/>
                </a:solidFill>
                <a:latin typeface="+mj-ea"/>
                <a:ea typeface="+mj-ea"/>
              </a:rPr>
              <a:t>2 </a:t>
            </a:r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– 2</a:t>
            </a:r>
            <a:r>
              <a:rPr lang="en-US" sz="2800" baseline="30000" dirty="0">
                <a:solidFill>
                  <a:srgbClr val="0000FF"/>
                </a:solidFill>
                <a:latin typeface="+mj-ea"/>
                <a:ea typeface="+mj-ea"/>
              </a:rPr>
              <a:t>2 </a:t>
            </a:r>
            <a:r>
              <a:rPr lang="zh-CN" altLang="en-US" sz="2800" dirty="0">
                <a:solidFill>
                  <a:srgbClr val="0000FF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331641" y="4293096"/>
            <a:ext cx="2520280" cy="523220"/>
          </a:xfrm>
          <a:prstGeom prst="rect">
            <a:avLst/>
          </a:prstGeom>
          <a:solidFill>
            <a:srgbClr val="66FF33"/>
          </a:solidFill>
          <a:ln w="34925" cmpd="sng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  <a:ea typeface="楷体_GB2312" pitchFamily="1" charset="-122"/>
              </a:rPr>
              <a:t>S</a:t>
            </a:r>
            <a:r>
              <a:rPr lang="zh-CN" altLang="en-US" sz="2800" baseline="-25000" dirty="0" smtClean="0">
                <a:latin typeface="Comic Sans MS" pitchFamily="66" charset="0"/>
                <a:ea typeface="楷体_GB2312" pitchFamily="1" charset="-122"/>
              </a:rPr>
              <a:t>环</a:t>
            </a:r>
            <a:r>
              <a:rPr lang="en-US" sz="2800" dirty="0" smtClean="0">
                <a:latin typeface="Comic Sans MS" pitchFamily="66" charset="0"/>
                <a:ea typeface="楷体_GB2312" pitchFamily="1" charset="-122"/>
              </a:rPr>
              <a:t>=πR</a:t>
            </a:r>
            <a:r>
              <a:rPr lang="en-US" sz="2800" baseline="30000" dirty="0" smtClean="0">
                <a:latin typeface="Comic Sans MS" pitchFamily="66" charset="0"/>
                <a:ea typeface="楷体_GB2312" pitchFamily="1" charset="-122"/>
              </a:rPr>
              <a:t>2 </a:t>
            </a:r>
            <a:r>
              <a:rPr lang="zh-CN" altLang="en-US" sz="2800" dirty="0">
                <a:latin typeface="Comic Sans MS" pitchFamily="66" charset="0"/>
              </a:rPr>
              <a:t>－</a:t>
            </a:r>
            <a:r>
              <a:rPr lang="en-US" sz="2800" dirty="0">
                <a:latin typeface="Comic Sans MS" pitchFamily="66" charset="0"/>
                <a:ea typeface="楷体_GB2312" pitchFamily="1" charset="-122"/>
              </a:rPr>
              <a:t>π</a:t>
            </a:r>
            <a:r>
              <a:rPr lang="en-US" sz="2800" dirty="0">
                <a:latin typeface="Comic Sans MS" pitchFamily="66" charset="0"/>
              </a:rPr>
              <a:t>r</a:t>
            </a:r>
            <a:r>
              <a:rPr lang="en-US" sz="28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115616" y="1841118"/>
            <a:ext cx="4679950" cy="1055608"/>
          </a:xfrm>
          <a:prstGeom prst="wedgeRoundRectCallout">
            <a:avLst>
              <a:gd name="adj1" fmla="val 61530"/>
              <a:gd name="adj2" fmla="val -41346"/>
              <a:gd name="adj3" fmla="val 16667"/>
            </a:avLst>
          </a:prstGeom>
          <a:solidFill>
            <a:schemeClr val="accent1"/>
          </a:solidFill>
          <a:ln w="31750" cmpd="sng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求圆环的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面积，你喜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欢哪种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方法？</a:t>
            </a:r>
          </a:p>
        </p:txBody>
      </p:sp>
      <p:pic>
        <p:nvPicPr>
          <p:cNvPr id="9" name="Picture 23" descr="cw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08720"/>
            <a:ext cx="1952137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716016" y="3356993"/>
            <a:ext cx="0" cy="2016224"/>
          </a:xfrm>
          <a:prstGeom prst="line">
            <a:avLst/>
          </a:prstGeom>
          <a:noFill/>
          <a:ln w="41275" cmpd="sng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364088" y="4293096"/>
            <a:ext cx="2520280" cy="523220"/>
          </a:xfrm>
          <a:prstGeom prst="rect">
            <a:avLst/>
          </a:prstGeom>
          <a:solidFill>
            <a:srgbClr val="66FF33"/>
          </a:solidFill>
          <a:ln w="34925" cmpd="sng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  <a:ea typeface="楷体_GB2312" pitchFamily="1" charset="-122"/>
              </a:rPr>
              <a:t>S</a:t>
            </a:r>
            <a:r>
              <a:rPr lang="zh-CN" altLang="en-US" sz="2800" baseline="-25000" dirty="0">
                <a:latin typeface="Comic Sans MS" pitchFamily="66" charset="0"/>
                <a:ea typeface="楷体_GB2312" pitchFamily="1" charset="-122"/>
              </a:rPr>
              <a:t>环</a:t>
            </a:r>
            <a:r>
              <a:rPr lang="en-US" sz="2800" dirty="0">
                <a:latin typeface="Comic Sans MS" pitchFamily="66" charset="0"/>
                <a:ea typeface="楷体_GB2312" pitchFamily="1" charset="-122"/>
              </a:rPr>
              <a:t>=π(R</a:t>
            </a:r>
            <a:r>
              <a:rPr lang="en-US" sz="2800" baseline="30000" dirty="0">
                <a:latin typeface="Comic Sans MS" pitchFamily="66" charset="0"/>
                <a:ea typeface="楷体_GB2312" pitchFamily="1" charset="-122"/>
              </a:rPr>
              <a:t>2 </a:t>
            </a:r>
            <a:r>
              <a:rPr lang="zh-CN" altLang="en-US" sz="2800" dirty="0">
                <a:latin typeface="Comic Sans MS" pitchFamily="66" charset="0"/>
              </a:rPr>
              <a:t>－</a:t>
            </a:r>
            <a:r>
              <a:rPr lang="en-US" sz="2800" dirty="0">
                <a:latin typeface="Comic Sans MS" pitchFamily="66" charset="0"/>
              </a:rPr>
              <a:t>r</a:t>
            </a:r>
            <a:r>
              <a:rPr lang="en-US" sz="2800" baseline="30000" dirty="0">
                <a:latin typeface="Comic Sans MS" pitchFamily="66" charset="0"/>
              </a:rPr>
              <a:t>2</a:t>
            </a:r>
            <a:r>
              <a:rPr lang="en-US" sz="28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445224"/>
            <a:ext cx="7704856" cy="10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       ★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注意：</a:t>
            </a:r>
            <a:r>
              <a:rPr lang="zh-CN" altLang="en-US" sz="2400" b="1" dirty="0" smtClean="0"/>
              <a:t>用公式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S</a:t>
            </a:r>
            <a:r>
              <a:rPr lang="zh-CN" altLang="en-US" sz="2400" baseline="-25000" dirty="0" smtClean="0">
                <a:latin typeface="Comic Sans MS" pitchFamily="66" charset="0"/>
                <a:ea typeface="楷体_GB2312" pitchFamily="1" charset="-122"/>
              </a:rPr>
              <a:t>环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=π(R</a:t>
            </a:r>
            <a:r>
              <a:rPr lang="en-US" altLang="zh-CN" sz="2400" baseline="30000" dirty="0" smtClean="0">
                <a:latin typeface="Comic Sans MS" pitchFamily="66" charset="0"/>
                <a:ea typeface="楷体_GB2312" pitchFamily="1" charset="-122"/>
              </a:rPr>
              <a:t>2 </a:t>
            </a:r>
            <a:r>
              <a:rPr lang="zh-CN" altLang="en-US" sz="2400" dirty="0" smtClean="0">
                <a:latin typeface="Comic Sans MS" pitchFamily="66" charset="0"/>
              </a:rPr>
              <a:t>－</a:t>
            </a:r>
            <a:r>
              <a:rPr lang="en-US" altLang="zh-CN" sz="2400" dirty="0" smtClean="0">
                <a:latin typeface="Comic Sans MS" pitchFamily="66" charset="0"/>
              </a:rPr>
              <a:t>r</a:t>
            </a:r>
            <a:r>
              <a:rPr lang="en-US" altLang="zh-CN" sz="2400" baseline="30000" dirty="0" smtClean="0">
                <a:latin typeface="Comic Sans MS" pitchFamily="66" charset="0"/>
              </a:rPr>
              <a:t>2</a:t>
            </a:r>
            <a:r>
              <a:rPr lang="en-US" altLang="zh-CN" sz="2400" dirty="0" smtClean="0">
                <a:latin typeface="Comic Sans MS" pitchFamily="66" charset="0"/>
              </a:rPr>
              <a:t>)</a:t>
            </a:r>
            <a:r>
              <a:rPr lang="zh-CN" altLang="en-US" sz="2400" dirty="0" smtClean="0">
                <a:latin typeface="Comic Sans MS" pitchFamily="66" charset="0"/>
              </a:rPr>
              <a:t>计算时，要先算出两个平方数，再相减。切忌相减后再平方。</a:t>
            </a:r>
            <a:endParaRPr lang="en-US" altLang="zh-CN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611560" y="620688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典型例题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60232" y="3645024"/>
            <a:ext cx="1977013" cy="1928793"/>
            <a:chOff x="6809648" y="3501008"/>
            <a:chExt cx="1977013" cy="1928793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6809648" y="3501008"/>
              <a:ext cx="1977013" cy="192879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7208049" y="3895859"/>
              <a:ext cx="1170138" cy="1127187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4149080"/>
              <a:ext cx="11327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dirty="0" smtClean="0">
                  <a:latin typeface="楷体" pitchFamily="49" charset="-122"/>
                  <a:ea typeface="楷体" pitchFamily="49" charset="-122"/>
                </a:rPr>
                <a:t>池 塘</a:t>
              </a:r>
              <a:endParaRPr lang="en-US" altLang="zh-CN" sz="2800" dirty="0" smtClean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162880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</a:rPr>
              <a:t>    如下图，池塘的周长为</a:t>
            </a:r>
            <a:r>
              <a:rPr lang="en-US" altLang="zh-CN" sz="2400" dirty="0" smtClean="0">
                <a:latin typeface="+mj-ea"/>
              </a:rPr>
              <a:t>251.2</a:t>
            </a:r>
            <a:r>
              <a:rPr lang="zh-CN" altLang="en-US" sz="2400" dirty="0" smtClean="0">
                <a:latin typeface="+mj-ea"/>
              </a:rPr>
              <a:t>米，池塘周围（阴影）</a:t>
            </a:r>
            <a:endParaRPr lang="en-US" altLang="zh-CN" sz="2400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</a:rPr>
              <a:t>是一条</a:t>
            </a:r>
            <a:r>
              <a:rPr lang="en-US" altLang="zh-CN" sz="2400" dirty="0" smtClean="0">
                <a:latin typeface="+mj-ea"/>
              </a:rPr>
              <a:t>5</a:t>
            </a:r>
            <a:r>
              <a:rPr lang="zh-CN" altLang="en-US" sz="2400" dirty="0" smtClean="0">
                <a:latin typeface="+mj-ea"/>
              </a:rPr>
              <a:t>米宽的水泥路，水泥路的面积是多少？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2708920"/>
            <a:ext cx="7488832" cy="47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+mj-ea"/>
              </a:rPr>
              <a:t>分析：</a:t>
            </a:r>
            <a:r>
              <a:rPr lang="zh-CN" altLang="en-US" sz="2200" dirty="0" smtClean="0">
                <a:latin typeface="+mj-ea"/>
              </a:rPr>
              <a:t>求水泥路面积</a:t>
            </a:r>
            <a:endParaRPr lang="zh-CN" altLang="en-US" sz="2200" b="1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899592" y="3212976"/>
            <a:ext cx="496855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r</a:t>
            </a:r>
            <a:r>
              <a:rPr lang="zh-CN" altLang="en-US" sz="2400" dirty="0" smtClean="0">
                <a:latin typeface="+mj-ea"/>
                <a:ea typeface="+mj-ea"/>
              </a:rPr>
              <a:t>：</a:t>
            </a:r>
            <a:r>
              <a:rPr lang="en-US" altLang="zh-CN" sz="2400" dirty="0" smtClean="0">
                <a:latin typeface="+mj-ea"/>
              </a:rPr>
              <a:t>251.2</a:t>
            </a:r>
            <a:r>
              <a:rPr lang="en-US" altLang="zh-CN" sz="2400" dirty="0" smtClean="0">
                <a:latin typeface="+mj-ea"/>
                <a:ea typeface="+mj-ea"/>
              </a:rPr>
              <a:t>÷3.14÷2=40</a:t>
            </a:r>
            <a:r>
              <a:rPr lang="zh-CN" altLang="en-US" sz="2400" dirty="0" smtClean="0">
                <a:latin typeface="+mj-ea"/>
                <a:ea typeface="+mj-ea"/>
              </a:rPr>
              <a:t>（米）</a:t>
            </a:r>
            <a:endParaRPr lang="en-US" sz="2400" baseline="30000" dirty="0">
              <a:latin typeface="+mj-ea"/>
              <a:ea typeface="+mj-ea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899592" y="3645024"/>
            <a:ext cx="36004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R</a:t>
            </a:r>
            <a:r>
              <a:rPr lang="zh-CN" altLang="en-US" sz="2400" dirty="0" smtClean="0">
                <a:latin typeface="+mj-ea"/>
                <a:ea typeface="+mj-ea"/>
              </a:rPr>
              <a:t>：</a:t>
            </a:r>
            <a:r>
              <a:rPr lang="en-US" altLang="zh-CN" sz="2400" dirty="0" smtClean="0">
                <a:latin typeface="+mj-ea"/>
              </a:rPr>
              <a:t>40+5</a:t>
            </a:r>
            <a:r>
              <a:rPr lang="en-US" altLang="zh-CN" sz="2400" dirty="0" smtClean="0">
                <a:latin typeface="+mj-ea"/>
                <a:ea typeface="+mj-ea"/>
              </a:rPr>
              <a:t>=45</a:t>
            </a:r>
            <a:r>
              <a:rPr lang="zh-CN" altLang="en-US" sz="2400" dirty="0" smtClean="0">
                <a:latin typeface="+mj-ea"/>
                <a:ea typeface="+mj-ea"/>
              </a:rPr>
              <a:t>（米）</a:t>
            </a:r>
            <a:endParaRPr lang="en-US" sz="2400" baseline="30000" dirty="0">
              <a:latin typeface="+mj-ea"/>
              <a:ea typeface="+mj-ea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899592" y="4077072"/>
            <a:ext cx="374441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3.14×</a:t>
            </a:r>
            <a:r>
              <a:rPr lang="zh-CN" altLang="en-US" sz="2400" dirty="0" smtClean="0">
                <a:latin typeface="+mj-ea"/>
                <a:ea typeface="+mj-ea"/>
              </a:rPr>
              <a:t>（</a:t>
            </a:r>
            <a:r>
              <a:rPr lang="en-US" altLang="zh-CN" sz="2400" dirty="0" smtClean="0">
                <a:latin typeface="+mj-ea"/>
                <a:ea typeface="+mj-ea"/>
              </a:rPr>
              <a:t>45²</a:t>
            </a:r>
            <a:r>
              <a:rPr lang="zh-CN" altLang="en-US" sz="2400" dirty="0" smtClean="0">
                <a:latin typeface="+mj-ea"/>
                <a:ea typeface="+mj-ea"/>
              </a:rPr>
              <a:t>－</a:t>
            </a:r>
            <a:r>
              <a:rPr lang="en-US" altLang="zh-CN" sz="2400" dirty="0" smtClean="0">
                <a:latin typeface="+mj-ea"/>
                <a:ea typeface="+mj-ea"/>
              </a:rPr>
              <a:t>40²</a:t>
            </a:r>
            <a:r>
              <a:rPr lang="zh-CN" altLang="en-US" sz="2400" dirty="0" smtClean="0">
                <a:latin typeface="+mj-ea"/>
                <a:ea typeface="+mj-ea"/>
              </a:rPr>
              <a:t>）</a:t>
            </a:r>
            <a:endParaRPr lang="en-US" sz="2400" baseline="30000" dirty="0">
              <a:latin typeface="+mj-ea"/>
              <a:ea typeface="+mj-ea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55576" y="4509120"/>
            <a:ext cx="432048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=3.14×</a:t>
            </a:r>
            <a:r>
              <a:rPr lang="zh-CN" altLang="en-US" sz="2400" dirty="0" smtClean="0">
                <a:latin typeface="+mj-ea"/>
                <a:ea typeface="+mj-ea"/>
              </a:rPr>
              <a:t>（</a:t>
            </a:r>
            <a:r>
              <a:rPr lang="en-US" altLang="zh-CN" sz="2400" dirty="0" smtClean="0">
                <a:latin typeface="+mj-ea"/>
                <a:ea typeface="+mj-ea"/>
              </a:rPr>
              <a:t>2025</a:t>
            </a:r>
            <a:r>
              <a:rPr lang="zh-CN" altLang="en-US" sz="2400" dirty="0" smtClean="0">
                <a:latin typeface="+mj-ea"/>
                <a:ea typeface="+mj-ea"/>
              </a:rPr>
              <a:t> － </a:t>
            </a:r>
            <a:r>
              <a:rPr lang="en-US" altLang="zh-CN" sz="2400" dirty="0" smtClean="0">
                <a:latin typeface="+mj-ea"/>
                <a:ea typeface="+mj-ea"/>
              </a:rPr>
              <a:t>1600</a:t>
            </a:r>
            <a:r>
              <a:rPr lang="zh-CN" altLang="en-US" sz="2400" dirty="0" smtClean="0">
                <a:latin typeface="+mj-ea"/>
                <a:ea typeface="+mj-ea"/>
              </a:rPr>
              <a:t>）</a:t>
            </a:r>
            <a:endParaRPr lang="en-US" sz="2400" baseline="30000" dirty="0">
              <a:latin typeface="+mj-ea"/>
              <a:ea typeface="+mj-ea"/>
            </a:endParaRPr>
          </a:p>
        </p:txBody>
      </p:sp>
      <p:sp>
        <p:nvSpPr>
          <p:cNvPr id="30" name="椭圆形标注 29"/>
          <p:cNvSpPr/>
          <p:nvPr/>
        </p:nvSpPr>
        <p:spPr>
          <a:xfrm>
            <a:off x="3707904" y="3717032"/>
            <a:ext cx="2664296" cy="576064"/>
          </a:xfrm>
          <a:prstGeom prst="wedgeEllipseCallout">
            <a:avLst>
              <a:gd name="adj1" fmla="val -49982"/>
              <a:gd name="adj2" fmla="val 45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="1" dirty="0" smtClean="0">
                <a:solidFill>
                  <a:schemeClr val="tx1"/>
                </a:solidFill>
              </a:rPr>
              <a:t>先平方再相减！</a:t>
            </a:r>
            <a:endParaRPr lang="zh-CN" altLang="en-US" sz="2200" b="1" dirty="0">
              <a:solidFill>
                <a:schemeClr val="tx1"/>
              </a:solidFill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755576" y="5013176"/>
            <a:ext cx="432048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=3.14×425</a:t>
            </a:r>
            <a:endParaRPr lang="en-US" sz="2400" baseline="30000" dirty="0">
              <a:latin typeface="+mj-ea"/>
              <a:ea typeface="+mj-ea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755576" y="5445224"/>
            <a:ext cx="432048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=1334.5</a:t>
            </a:r>
            <a:r>
              <a:rPr lang="zh-CN" altLang="en-US" sz="2400" dirty="0" smtClean="0">
                <a:latin typeface="+mj-ea"/>
                <a:ea typeface="+mj-ea"/>
              </a:rPr>
              <a:t>（平方米）</a:t>
            </a:r>
            <a:endParaRPr lang="en-US" sz="2400" baseline="30000" dirty="0"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1880" y="5877272"/>
            <a:ext cx="5184576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答：水泥路的面积是</a:t>
            </a:r>
            <a:r>
              <a:rPr lang="en-US" altLang="zh-CN" sz="2400" dirty="0" smtClean="0">
                <a:latin typeface="+mj-ea"/>
                <a:ea typeface="+mj-ea"/>
              </a:rPr>
              <a:t>1334.5</a:t>
            </a:r>
            <a:r>
              <a:rPr lang="zh-CN" altLang="en-US" sz="2400" dirty="0" smtClean="0">
                <a:latin typeface="+mj-ea"/>
                <a:ea typeface="+mj-ea"/>
              </a:rPr>
              <a:t>平方米</a:t>
            </a:r>
            <a:r>
              <a:rPr lang="zh-CN" altLang="en-US" sz="2400" dirty="0" smtClean="0">
                <a:latin typeface="+mj-ea"/>
              </a:rPr>
              <a:t>。</a:t>
            </a:r>
            <a:endParaRPr lang="zh-CN" altLang="en-US" sz="2400" dirty="0">
              <a:latin typeface="+mj-ea"/>
              <a:ea typeface="+mj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32040" y="2708920"/>
            <a:ext cx="3312368" cy="541174"/>
            <a:chOff x="971600" y="6021288"/>
            <a:chExt cx="3312368" cy="541174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1187624" y="6309320"/>
              <a:ext cx="36004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71600" y="6021288"/>
              <a:ext cx="3312368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CN" altLang="en-US" sz="2200" dirty="0" smtClean="0">
                  <a:latin typeface="+mj-ea"/>
                </a:rPr>
                <a:t>    外圆半径和内圆半径</a:t>
              </a:r>
              <a:endParaRPr lang="zh-CN" altLang="en-US" sz="2200" b="1" dirty="0" smtClean="0">
                <a:solidFill>
                  <a:srgbClr val="FF0000"/>
                </a:solidFill>
                <a:latin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47864" y="2708920"/>
            <a:ext cx="1872208" cy="541174"/>
            <a:chOff x="827584" y="4797152"/>
            <a:chExt cx="1872208" cy="541174"/>
          </a:xfrm>
        </p:grpSpPr>
        <p:sp>
          <p:nvSpPr>
            <p:cNvPr id="35" name="TextBox 34"/>
            <p:cNvSpPr txBox="1"/>
            <p:nvPr/>
          </p:nvSpPr>
          <p:spPr>
            <a:xfrm>
              <a:off x="827584" y="4797152"/>
              <a:ext cx="1872208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CN" altLang="en-US" sz="2200" dirty="0" smtClean="0">
                  <a:latin typeface="+mj-ea"/>
                </a:rPr>
                <a:t>    圆环面积</a:t>
              </a:r>
              <a:endParaRPr lang="zh-CN" altLang="en-US" sz="2200" b="1" dirty="0" smtClean="0">
                <a:solidFill>
                  <a:srgbClr val="FF0000"/>
                </a:solidFill>
                <a:latin typeface="+mj-ea"/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1043608" y="5085184"/>
              <a:ext cx="36004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5" grpId="0" autoUpdateAnimBg="0"/>
      <p:bldP spid="26" grpId="0" autoUpdateAnimBg="0"/>
      <p:bldP spid="27" grpId="0" autoUpdateAnimBg="0"/>
      <p:bldP spid="28" grpId="0" autoUpdateAnimBg="0"/>
      <p:bldP spid="30" grpId="0" animBg="1"/>
      <p:bldP spid="31" grpId="0" autoUpdateAnimBg="0"/>
      <p:bldP spid="32" grpId="0" autoUpdateAnimBg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右箭头 2"/>
          <p:cNvSpPr/>
          <p:nvPr/>
        </p:nvSpPr>
        <p:spPr>
          <a:xfrm>
            <a:off x="611560" y="476672"/>
            <a:ext cx="223224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扇形的面积</a:t>
            </a:r>
          </a:p>
        </p:txBody>
      </p:sp>
      <p:sp>
        <p:nvSpPr>
          <p:cNvPr id="12" name="椭圆 5"/>
          <p:cNvSpPr>
            <a:spLocks noChangeArrowheads="1"/>
          </p:cNvSpPr>
          <p:nvPr/>
        </p:nvSpPr>
        <p:spPr bwMode="auto">
          <a:xfrm>
            <a:off x="8612733" y="3817962"/>
            <a:ext cx="46038" cy="4762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2000" b="1">
              <a:solidFill>
                <a:srgbClr val="FFFFFF"/>
              </a:solidFill>
              <a:ea typeface="楷体_GB2312" pitchFamily="49" charset="-122"/>
            </a:endParaRPr>
          </a:p>
        </p:txBody>
      </p:sp>
      <p:pic>
        <p:nvPicPr>
          <p:cNvPr id="22535" name="Picture 7" descr="C:\Users\Administrator\AppData\Roaming\Tencent\Users\410695838\QQ\WinTemp\RichOle\}YZVAN[0]Z6J)4YS6X1IL$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44824"/>
            <a:ext cx="2560086" cy="2302647"/>
          </a:xfrm>
          <a:prstGeom prst="rect">
            <a:avLst/>
          </a:prstGeom>
          <a:noFill/>
        </p:spPr>
      </p:pic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3923928" y="1628800"/>
            <a:ext cx="4320480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400" b="1" dirty="0">
                <a:latin typeface="宋体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一条弧</a:t>
            </a:r>
            <a:r>
              <a:rPr lang="zh-CN" altLang="en-US" sz="2400" b="1" dirty="0">
                <a:latin typeface="宋体" pitchFamily="2" charset="-122"/>
              </a:rPr>
              <a:t>和经过这条弧两端的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两条半径</a:t>
            </a:r>
            <a:r>
              <a:rPr lang="zh-CN" altLang="en-US" sz="2400" b="1" dirty="0">
                <a:latin typeface="宋体" pitchFamily="2" charset="-122"/>
              </a:rPr>
              <a:t>所围成的图形叫做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扇形</a:t>
            </a:r>
            <a:r>
              <a:rPr lang="zh-CN" altLang="en-US" sz="2400" b="1" dirty="0">
                <a:latin typeface="宋体" pitchFamily="2" charset="-122"/>
              </a:rPr>
              <a:t>。</a:t>
            </a:r>
          </a:p>
        </p:txBody>
      </p:sp>
      <p:sp>
        <p:nvSpPr>
          <p:cNvPr id="24" name="文本框 13317"/>
          <p:cNvSpPr txBox="1">
            <a:spLocks noChangeArrowheads="1"/>
          </p:cNvSpPr>
          <p:nvPr/>
        </p:nvSpPr>
        <p:spPr bwMode="auto">
          <a:xfrm>
            <a:off x="1331640" y="2636912"/>
            <a:ext cx="497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5" name="文本框 13318"/>
          <p:cNvSpPr txBox="1">
            <a:spLocks noChangeArrowheads="1"/>
          </p:cNvSpPr>
          <p:nvPr/>
        </p:nvSpPr>
        <p:spPr bwMode="auto">
          <a:xfrm>
            <a:off x="3635896" y="3573016"/>
            <a:ext cx="4968552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>
                <a:latin typeface="Times New Roman" pitchFamily="18" charset="0"/>
              </a:rPr>
              <a:t>   顶点在圆心的</a:t>
            </a:r>
            <a:r>
              <a:rPr lang="zh-CN" altLang="en-US" sz="2400" b="1" dirty="0" smtClean="0">
                <a:latin typeface="Times New Roman" pitchFamily="18" charset="0"/>
              </a:rPr>
              <a:t>角叫</a:t>
            </a:r>
            <a:r>
              <a:rPr lang="zh-CN" altLang="en-US" sz="2400" b="1" dirty="0">
                <a:latin typeface="Times New Roman" pitchFamily="18" charset="0"/>
              </a:rPr>
              <a:t>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圆心角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 rot="3200079">
            <a:off x="1634323" y="3387475"/>
            <a:ext cx="846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半径</a:t>
            </a: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 rot="17815476">
            <a:off x="1575279" y="2165945"/>
            <a:ext cx="846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半径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411760" y="1556792"/>
            <a:ext cx="1186234" cy="2749773"/>
            <a:chOff x="2411760" y="1556792"/>
            <a:chExt cx="1186234" cy="2749773"/>
          </a:xfrm>
        </p:grpSpPr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3059832" y="2564904"/>
              <a:ext cx="53816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弧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411760" y="1556792"/>
              <a:ext cx="4191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555776" y="3789040"/>
              <a:ext cx="4191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</p:grpSp>
      <p:sp>
        <p:nvSpPr>
          <p:cNvPr id="15" name="文本框 13318"/>
          <p:cNvSpPr txBox="1">
            <a:spLocks noChangeArrowheads="1"/>
          </p:cNvSpPr>
          <p:nvPr/>
        </p:nvSpPr>
        <p:spPr bwMode="auto">
          <a:xfrm>
            <a:off x="467544" y="4509120"/>
            <a:ext cx="648072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 决定扇形面积大小的两个因素：扇形的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圆心角</a:t>
            </a:r>
            <a:endParaRPr lang="zh-CN" altLang="en-US" sz="2400" b="1" dirty="0">
              <a:latin typeface="Times New Roman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7369" y="5157192"/>
            <a:ext cx="2222301" cy="1075184"/>
            <a:chOff x="3277369" y="5157192"/>
            <a:chExt cx="2222301" cy="1075184"/>
          </a:xfrm>
        </p:grpSpPr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3851920" y="5157192"/>
            <a:ext cx="887587" cy="1075184"/>
          </p:xfrm>
          <a:graphic>
            <a:graphicData uri="http://schemas.openxmlformats.org/presentationml/2006/ole">
              <p:oleObj spid="_x0000_s22529" r:id="rId6" imgW="200342" imgH="228917" progId="Equations">
                <p:embed/>
              </p:oleObj>
            </a:graphicData>
          </a:graphic>
        </p:graphicFrame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4644008" y="5373216"/>
              <a:ext cx="8556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zh-CN" sz="3200" b="1" dirty="0" smtClean="0">
                  <a:sym typeface="Symbol" pitchFamily="18" charset="2"/>
                </a:rPr>
                <a:t>r²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277369" y="5445547"/>
              <a:ext cx="7697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zh-CN" altLang="zh-CN" sz="3200" b="1" dirty="0"/>
                <a:t>S = </a:t>
              </a:r>
            </a:p>
          </p:txBody>
        </p:sp>
      </p:grpSp>
      <p:sp>
        <p:nvSpPr>
          <p:cNvPr id="21" name="文本框 13317"/>
          <p:cNvSpPr txBox="1">
            <a:spLocks noChangeArrowheads="1"/>
          </p:cNvSpPr>
          <p:nvPr/>
        </p:nvSpPr>
        <p:spPr bwMode="auto">
          <a:xfrm>
            <a:off x="2267744" y="2636912"/>
            <a:ext cx="966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itchFamily="66" charset="0"/>
              </a:rPr>
              <a:t>n°</a:t>
            </a:r>
            <a:endParaRPr lang="en-US" altLang="zh-CN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文本框 13318"/>
          <p:cNvSpPr txBox="1">
            <a:spLocks noChangeArrowheads="1"/>
          </p:cNvSpPr>
          <p:nvPr/>
        </p:nvSpPr>
        <p:spPr bwMode="auto">
          <a:xfrm>
            <a:off x="6732240" y="4509120"/>
            <a:ext cx="1944216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和圆的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半径</a:t>
            </a:r>
            <a:r>
              <a:rPr lang="zh-CN" altLang="en-US" sz="2400" b="1" dirty="0" smtClean="0">
                <a:latin typeface="Times New Roman" pitchFamily="18" charset="0"/>
              </a:rPr>
              <a:t>。</a:t>
            </a:r>
            <a:endParaRPr lang="zh-CN" alt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15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C:\Users\Administrator\AppData\Roaming\Tencent\Users\410695838\QQ\WinTemp\RichOle\$K9WD{)%3}6$RTOCM%`@Q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2088232" cy="2047017"/>
          </a:xfrm>
          <a:prstGeom prst="rect">
            <a:avLst/>
          </a:prstGeom>
          <a:noFill/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923928" y="3068960"/>
            <a:ext cx="1371600" cy="1588"/>
          </a:xfrm>
          <a:prstGeom prst="line">
            <a:avLst/>
          </a:prstGeom>
          <a:noFill/>
          <a:ln w="1301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051720" y="400506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扇环面积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=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大扇形面积－小扇形面积</a:t>
            </a:r>
            <a:endParaRPr lang="zh-CN" altLang="en-US" sz="24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51720" y="476672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</a:rPr>
              <a:t>  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</a:rPr>
              <a:t>  像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</a:rPr>
              <a:t>下图这样一个圆环被截得的部分叫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扇环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宋体" pitchFamily="2" charset="-122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</a:rPr>
              <a:t>想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</a:rPr>
              <a:t>一想，怎样求下面扇环的面积？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23528" y="620688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典型例题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28184" y="4941168"/>
            <a:ext cx="2232248" cy="931168"/>
            <a:chOff x="4211960" y="1844824"/>
            <a:chExt cx="2232248" cy="931168"/>
          </a:xfrm>
        </p:grpSpPr>
        <p:sp>
          <p:nvSpPr>
            <p:cNvPr id="16" name="矩形 15"/>
            <p:cNvSpPr/>
            <p:nvPr/>
          </p:nvSpPr>
          <p:spPr>
            <a:xfrm>
              <a:off x="4572000" y="2132856"/>
              <a:ext cx="187220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rgbClr val="FF0000"/>
                  </a:solidFill>
                </a:rPr>
                <a:t>圆环面积</a:t>
              </a:r>
              <a:endParaRPr lang="zh-CN" altLang="en-US" sz="2200" dirty="0"/>
            </a:p>
          </p:txBody>
        </p:sp>
        <p:graphicFrame>
          <p:nvGraphicFramePr>
            <p:cNvPr id="27650" name="Object 2"/>
            <p:cNvGraphicFramePr>
              <a:graphicFrameLocks noChangeAspect="1"/>
            </p:cNvGraphicFramePr>
            <p:nvPr/>
          </p:nvGraphicFramePr>
          <p:xfrm>
            <a:off x="4211960" y="1844824"/>
            <a:ext cx="487408" cy="931168"/>
          </p:xfrm>
          <a:graphic>
            <a:graphicData uri="http://schemas.openxmlformats.org/presentationml/2006/ole">
              <p:oleObj spid="_x0000_s27650" name="公式" r:id="rId5" imgW="126720" imgH="228600" progId="Equations">
                <p:embed/>
              </p:oleObj>
            </a:graphicData>
          </a:graphic>
        </p:graphicFrame>
      </p:grpSp>
      <p:grpSp>
        <p:nvGrpSpPr>
          <p:cNvPr id="36" name="组合 35"/>
          <p:cNvGrpSpPr/>
          <p:nvPr/>
        </p:nvGrpSpPr>
        <p:grpSpPr>
          <a:xfrm>
            <a:off x="1907704" y="4437112"/>
            <a:ext cx="2664296" cy="719584"/>
            <a:chOff x="1979712" y="4509120"/>
            <a:chExt cx="2664296" cy="719584"/>
          </a:xfrm>
        </p:grpSpPr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979712" y="4653136"/>
              <a:ext cx="26642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宋体" pitchFamily="2" charset="-122"/>
                </a:rPr>
                <a:t>3.14×</a:t>
              </a:r>
              <a:r>
                <a:rPr lang="zh-CN" altLang="en-US" sz="2400" b="1" dirty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5</a:t>
              </a:r>
              <a:r>
                <a:rPr lang="zh-CN" altLang="en-US" sz="2400" b="1" baseline="30000" dirty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×</a:t>
              </a:r>
              <a:endParaRPr lang="zh-CN" altLang="en-US" sz="2400" b="1" dirty="0"/>
            </a:p>
          </p:txBody>
        </p:sp>
        <p:graphicFrame>
          <p:nvGraphicFramePr>
            <p:cNvPr id="31752" name="对象 31751"/>
            <p:cNvGraphicFramePr>
              <a:graphicFrameLocks noChangeAspect="1"/>
            </p:cNvGraphicFramePr>
            <p:nvPr/>
          </p:nvGraphicFramePr>
          <p:xfrm>
            <a:off x="3635896" y="4509120"/>
            <a:ext cx="485785" cy="719584"/>
          </p:xfrm>
          <a:graphic>
            <a:graphicData uri="http://schemas.openxmlformats.org/presentationml/2006/ole">
              <p:oleObj spid="_x0000_s27651" name="公式" r:id="rId6" imgW="291960" imgH="393480" progId="Equations">
                <p:embed/>
              </p:oleObj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3995936" y="4437112"/>
            <a:ext cx="4032448" cy="719137"/>
            <a:chOff x="3851920" y="4869160"/>
            <a:chExt cx="4032448" cy="719137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851920" y="5013176"/>
              <a:ext cx="4032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－3.14</a:t>
              </a:r>
              <a:r>
                <a:rPr lang="zh-CN" altLang="en-US" sz="2400" b="1" dirty="0">
                  <a:solidFill>
                    <a:srgbClr val="000000"/>
                  </a:solidFill>
                  <a:latin typeface="宋体" pitchFamily="2" charset="-122"/>
                </a:rPr>
                <a:t>×</a:t>
              </a:r>
              <a:r>
                <a:rPr lang="zh-CN" altLang="en-US" sz="2400" b="1" dirty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（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5-2）</a:t>
              </a:r>
              <a:r>
                <a:rPr lang="zh-CN" altLang="en-US" sz="2400" b="1" baseline="30000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×</a:t>
              </a:r>
              <a:endParaRPr lang="zh-CN" altLang="en-US" sz="2400" b="1" dirty="0"/>
            </a:p>
          </p:txBody>
        </p:sp>
        <p:graphicFrame>
          <p:nvGraphicFramePr>
            <p:cNvPr id="18" name="对象 31751"/>
            <p:cNvGraphicFramePr>
              <a:graphicFrameLocks noChangeAspect="1"/>
            </p:cNvGraphicFramePr>
            <p:nvPr/>
          </p:nvGraphicFramePr>
          <p:xfrm>
            <a:off x="6732240" y="4869160"/>
            <a:ext cx="534988" cy="719137"/>
          </p:xfrm>
          <a:graphic>
            <a:graphicData uri="http://schemas.openxmlformats.org/presentationml/2006/ole">
              <p:oleObj spid="_x0000_s27654" name="公式" r:id="rId7" imgW="291960" imgH="393480" progId="Equations">
                <p:embed/>
              </p:oleObj>
            </a:graphicData>
          </a:graphic>
        </p:graphicFrame>
      </p:grpSp>
      <p:pic>
        <p:nvPicPr>
          <p:cNvPr id="28" name="Picture 2" descr="C:\Users\Administrator\AppData\Roaming\Tencent\Users\410695838\QQ\WinTemp\RichOle\$K9WD{)%3}6$RTOCM%`@Q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4824"/>
            <a:ext cx="2088232" cy="2047017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12160" y="1988840"/>
            <a:ext cx="1440160" cy="1512168"/>
            <a:chOff x="0" y="0"/>
            <a:chExt cx="2609" cy="2723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0"/>
              <a:ext cx="1" cy="27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0" y="2722"/>
              <a:ext cx="260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Arc 7"/>
            <p:cNvSpPr>
              <a:spLocks noChangeArrowheads="1"/>
            </p:cNvSpPr>
            <p:nvPr/>
          </p:nvSpPr>
          <p:spPr bwMode="auto">
            <a:xfrm>
              <a:off x="0" y="0"/>
              <a:ext cx="2609" cy="2722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21600" y="21600"/>
                </a:cxn>
                <a:cxn ang="0">
                  <a:pos x="-1" y="0"/>
                </a:cxn>
                <a:cxn ang="0">
                  <a:pos x="21600" y="21600"/>
                </a:cxn>
                <a:cxn ang="0">
                  <a:pos x="0" y="21600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Arc 11"/>
          <p:cNvSpPr>
            <a:spLocks noChangeArrowheads="1"/>
          </p:cNvSpPr>
          <p:nvPr/>
        </p:nvSpPr>
        <p:spPr bwMode="auto">
          <a:xfrm>
            <a:off x="6012160" y="2492896"/>
            <a:ext cx="864096" cy="936104"/>
          </a:xfrm>
          <a:custGeom>
            <a:avLst/>
            <a:gdLst/>
            <a:ahLst/>
            <a:cxnLst>
              <a:cxn ang="0">
                <a:pos x="-1" y="0"/>
              </a:cxn>
              <a:cxn ang="0">
                <a:pos x="21600" y="21600"/>
              </a:cxn>
              <a:cxn ang="0">
                <a:pos x="-1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763688" y="5013176"/>
            <a:ext cx="5400600" cy="790575"/>
            <a:chOff x="1763688" y="5013176"/>
            <a:chExt cx="5400600" cy="790575"/>
          </a:xfrm>
        </p:grpSpPr>
        <p:sp>
          <p:nvSpPr>
            <p:cNvPr id="26" name="矩形 25"/>
            <p:cNvSpPr/>
            <p:nvPr/>
          </p:nvSpPr>
          <p:spPr>
            <a:xfrm>
              <a:off x="1763688" y="5157192"/>
              <a:ext cx="5400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+mj-ea"/>
                  <a:ea typeface="+mj-ea"/>
                </a:rPr>
                <a:t>=3.14×</a:t>
              </a:r>
              <a:r>
                <a:rPr lang="zh-CN" altLang="en-US" sz="2400" b="1" dirty="0" smtClean="0">
                  <a:latin typeface="+mj-ea"/>
                  <a:ea typeface="+mj-ea"/>
                </a:rPr>
                <a:t>（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5</a:t>
              </a:r>
              <a:r>
                <a:rPr lang="zh-CN" altLang="en-US" sz="2400" b="1" baseline="30000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 －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</a:rPr>
                <a:t>3²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）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×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 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  <p:graphicFrame>
          <p:nvGraphicFramePr>
            <p:cNvPr id="22" name="对象 31751"/>
            <p:cNvGraphicFramePr>
              <a:graphicFrameLocks noChangeAspect="1"/>
            </p:cNvGraphicFramePr>
            <p:nvPr/>
          </p:nvGraphicFramePr>
          <p:xfrm>
            <a:off x="4932040" y="5013176"/>
            <a:ext cx="306388" cy="790575"/>
          </p:xfrm>
          <a:graphic>
            <a:graphicData uri="http://schemas.openxmlformats.org/presentationml/2006/ole">
              <p:oleObj spid="_x0000_s27657" name="公式" r:id="rId8" imgW="152280" imgH="393480" progId="Equations">
                <p:embed/>
              </p:oleObj>
            </a:graphicData>
          </a:graphic>
        </p:graphicFrame>
      </p:grpSp>
      <p:sp>
        <p:nvSpPr>
          <p:cNvPr id="32" name="矩形 31"/>
          <p:cNvSpPr/>
          <p:nvPr/>
        </p:nvSpPr>
        <p:spPr>
          <a:xfrm>
            <a:off x="1763688" y="5589240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=3.14×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  <a:sym typeface="Arial" pitchFamily="34" charset="0"/>
              </a:rPr>
              <a:t>4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5436096" y="5373216"/>
            <a:ext cx="79208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763688" y="602128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=12.56</a:t>
            </a:r>
            <a:r>
              <a:rPr lang="zh-CN" altLang="en-US" sz="2400" b="1" dirty="0" smtClean="0">
                <a:latin typeface="+mj-ea"/>
                <a:ea typeface="+mj-ea"/>
              </a:rPr>
              <a:t>（</a:t>
            </a:r>
            <a:r>
              <a:rPr lang="en-US" altLang="zh-CN" sz="2400" b="1" dirty="0" smtClean="0">
                <a:latin typeface="+mj-ea"/>
                <a:ea typeface="+mj-ea"/>
              </a:rPr>
              <a:t>dm²</a:t>
            </a:r>
            <a:r>
              <a:rPr lang="zh-CN" altLang="en-US" sz="2400" b="1" dirty="0" smtClean="0">
                <a:latin typeface="+mj-ea"/>
                <a:ea typeface="+mj-ea"/>
              </a:rPr>
              <a:t>）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2" grpId="0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1" name="Picture 1" descr="C:\Users\Administrator\AppData\Roaming\Tencent\Users\410695838\QQ\WinTemp\RichOle\D3QJ{UE1OU$LV~L7TNM{5)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2304256" cy="207503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772816"/>
            <a:ext cx="1296144" cy="225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12160" y="2276872"/>
            <a:ext cx="720080" cy="1368152"/>
            <a:chOff x="0" y="0"/>
            <a:chExt cx="1134" cy="2038"/>
          </a:xfrm>
        </p:grpSpPr>
        <p:sp>
          <p:nvSpPr>
            <p:cNvPr id="7" name="Arc 18"/>
            <p:cNvSpPr>
              <a:spLocks noChangeArrowheads="1"/>
            </p:cNvSpPr>
            <p:nvPr/>
          </p:nvSpPr>
          <p:spPr bwMode="auto">
            <a:xfrm flipH="1">
              <a:off x="0" y="0"/>
              <a:ext cx="1134" cy="1020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21600" y="21600"/>
                </a:cxn>
                <a:cxn ang="0">
                  <a:pos x="-1" y="0"/>
                </a:cxn>
                <a:cxn ang="0">
                  <a:pos x="21600" y="21600"/>
                </a:cxn>
                <a:cxn ang="0">
                  <a:pos x="0" y="21600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Arc 19"/>
            <p:cNvSpPr>
              <a:spLocks noChangeArrowheads="1"/>
            </p:cNvSpPr>
            <p:nvPr/>
          </p:nvSpPr>
          <p:spPr bwMode="auto">
            <a:xfrm flipH="1" flipV="1">
              <a:off x="0" y="1020"/>
              <a:ext cx="1134" cy="1019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21600" y="21600"/>
                </a:cxn>
                <a:cxn ang="0">
                  <a:pos x="-1" y="0"/>
                </a:cxn>
                <a:cxn ang="0">
                  <a:pos x="21600" y="21600"/>
                </a:cxn>
                <a:cxn ang="0">
                  <a:pos x="0" y="21600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圆角矩形 8"/>
          <p:cNvSpPr/>
          <p:nvPr/>
        </p:nvSpPr>
        <p:spPr>
          <a:xfrm>
            <a:off x="539552" y="548680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典型例题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779912" y="2996952"/>
            <a:ext cx="1371600" cy="1588"/>
          </a:xfrm>
          <a:prstGeom prst="line">
            <a:avLst/>
          </a:prstGeom>
          <a:noFill/>
          <a:ln w="1301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19672" y="40770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扇环面积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=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大半圆面积－小半圆面积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619672" y="4509120"/>
            <a:ext cx="2664296" cy="719584"/>
            <a:chOff x="1979712" y="4509120"/>
            <a:chExt cx="2664296" cy="719584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979712" y="4653136"/>
              <a:ext cx="26642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3.14×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4</a:t>
              </a:r>
              <a:r>
                <a:rPr lang="zh-CN" altLang="en-US" sz="2400" b="1" baseline="30000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×</a:t>
              </a:r>
              <a:endParaRPr lang="zh-CN" altLang="en-US" sz="2400" b="1" dirty="0"/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3635896" y="4509120"/>
            <a:ext cx="485785" cy="719584"/>
          </p:xfrm>
          <a:graphic>
            <a:graphicData uri="http://schemas.openxmlformats.org/presentationml/2006/ole">
              <p:oleObj spid="_x0000_s29698" name="公式" r:id="rId6" imgW="291960" imgH="393480" progId="Equations">
                <p:embed/>
              </p:oleObj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3635896" y="4509120"/>
            <a:ext cx="4032448" cy="719137"/>
            <a:chOff x="3851920" y="4869160"/>
            <a:chExt cx="4032448" cy="719137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851920" y="5013176"/>
              <a:ext cx="4032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－3.14×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（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4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-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1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）</a:t>
              </a:r>
              <a:r>
                <a:rPr lang="zh-CN" altLang="en-US" sz="2400" b="1" baseline="30000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×</a:t>
              </a:r>
              <a:endParaRPr lang="zh-CN" altLang="en-US" sz="2400" b="1" dirty="0"/>
            </a:p>
          </p:txBody>
        </p:sp>
        <p:graphicFrame>
          <p:nvGraphicFramePr>
            <p:cNvPr id="17" name="对象 31751"/>
            <p:cNvGraphicFramePr>
              <a:graphicFrameLocks noChangeAspect="1"/>
            </p:cNvGraphicFramePr>
            <p:nvPr/>
          </p:nvGraphicFramePr>
          <p:xfrm>
            <a:off x="6732240" y="4869160"/>
            <a:ext cx="534988" cy="719137"/>
          </p:xfrm>
          <a:graphic>
            <a:graphicData uri="http://schemas.openxmlformats.org/presentationml/2006/ole">
              <p:oleObj spid="_x0000_s29699" name="公式" r:id="rId7" imgW="291960" imgH="393480" progId="Equations">
                <p:embed/>
              </p:oleObj>
            </a:graphicData>
          </a:graphic>
        </p:graphicFrame>
      </p:grpSp>
      <p:grpSp>
        <p:nvGrpSpPr>
          <p:cNvPr id="28" name="组合 27"/>
          <p:cNvGrpSpPr/>
          <p:nvPr/>
        </p:nvGrpSpPr>
        <p:grpSpPr>
          <a:xfrm>
            <a:off x="1475656" y="4941168"/>
            <a:ext cx="5400600" cy="790575"/>
            <a:chOff x="1475656" y="4941168"/>
            <a:chExt cx="5400600" cy="790575"/>
          </a:xfrm>
        </p:grpSpPr>
        <p:sp>
          <p:nvSpPr>
            <p:cNvPr id="18" name="矩形 17"/>
            <p:cNvSpPr/>
            <p:nvPr/>
          </p:nvSpPr>
          <p:spPr>
            <a:xfrm>
              <a:off x="1475656" y="5157192"/>
              <a:ext cx="5400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+mj-ea"/>
                  <a:ea typeface="+mj-ea"/>
                </a:rPr>
                <a:t>=3.14×</a:t>
              </a:r>
              <a:r>
                <a:rPr lang="zh-CN" altLang="en-US" sz="2400" b="1" dirty="0" smtClean="0">
                  <a:latin typeface="+mj-ea"/>
                  <a:ea typeface="+mj-ea"/>
                </a:rPr>
                <a:t>（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4</a:t>
              </a:r>
              <a:r>
                <a:rPr lang="zh-CN" altLang="en-US" sz="2400" b="1" baseline="30000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 －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</a:rPr>
                <a:t>3²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）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×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 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  <p:graphicFrame>
          <p:nvGraphicFramePr>
            <p:cNvPr id="19" name="对象 31751"/>
            <p:cNvGraphicFramePr>
              <a:graphicFrameLocks noChangeAspect="1"/>
            </p:cNvGraphicFramePr>
            <p:nvPr/>
          </p:nvGraphicFramePr>
          <p:xfrm>
            <a:off x="4572000" y="4941168"/>
            <a:ext cx="306388" cy="790575"/>
          </p:xfrm>
          <a:graphic>
            <a:graphicData uri="http://schemas.openxmlformats.org/presentationml/2006/ole">
              <p:oleObj spid="_x0000_s29700" name="公式" r:id="rId8" imgW="152280" imgH="393480" progId="Equations">
                <p:embed/>
              </p:oleObj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5004048" y="4941168"/>
            <a:ext cx="3024336" cy="793600"/>
            <a:chOff x="6372200" y="2708920"/>
            <a:chExt cx="3024336" cy="793600"/>
          </a:xfrm>
        </p:grpSpPr>
        <p:grpSp>
          <p:nvGrpSpPr>
            <p:cNvPr id="20" name="组合 19"/>
            <p:cNvGrpSpPr/>
            <p:nvPr/>
          </p:nvGrpSpPr>
          <p:grpSpPr>
            <a:xfrm>
              <a:off x="7164288" y="2708920"/>
              <a:ext cx="2232248" cy="793600"/>
              <a:chOff x="4211960" y="1844824"/>
              <a:chExt cx="2232248" cy="7936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572000" y="2060848"/>
                <a:ext cx="18722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200" b="1" dirty="0" smtClean="0">
                    <a:solidFill>
                      <a:srgbClr val="FF0000"/>
                    </a:solidFill>
                  </a:rPr>
                  <a:t>圆环面积</a:t>
                </a:r>
                <a:endParaRPr lang="zh-CN" altLang="en-US" sz="2200" dirty="0"/>
              </a:p>
            </p:txBody>
          </p:sp>
          <p:graphicFrame>
            <p:nvGraphicFramePr>
              <p:cNvPr id="22" name="Object 2"/>
              <p:cNvGraphicFramePr>
                <a:graphicFrameLocks noChangeAspect="1"/>
              </p:cNvGraphicFramePr>
              <p:nvPr/>
            </p:nvGraphicFramePr>
            <p:xfrm>
              <a:off x="4211960" y="1844824"/>
              <a:ext cx="415400" cy="793600"/>
            </p:xfrm>
            <a:graphic>
              <a:graphicData uri="http://schemas.openxmlformats.org/presentationml/2006/ole">
                <p:oleObj spid="_x0000_s29701" name="公式" r:id="rId9" imgW="126720" imgH="228600" progId="Equations">
                  <p:embed/>
                </p:oleObj>
              </a:graphicData>
            </a:graphic>
          </p:graphicFrame>
        </p:grp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372200" y="3140968"/>
              <a:ext cx="79208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1475656" y="558924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=3.14×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  <a:sym typeface="Arial" pitchFamily="34" charset="0"/>
              </a:rPr>
              <a:t>3.5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75656" y="602128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=10.99</a:t>
            </a:r>
            <a:r>
              <a:rPr lang="zh-CN" altLang="en-US" sz="2400" b="1" dirty="0" smtClean="0">
                <a:latin typeface="+mj-ea"/>
                <a:ea typeface="+mj-ea"/>
              </a:rPr>
              <a:t>（</a:t>
            </a:r>
            <a:r>
              <a:rPr lang="en-US" altLang="zh-CN" sz="2400" b="1" dirty="0" smtClean="0">
                <a:latin typeface="+mj-ea"/>
                <a:ea typeface="+mj-ea"/>
              </a:rPr>
              <a:t>dm²</a:t>
            </a:r>
            <a:r>
              <a:rPr lang="zh-CN" altLang="en-US" sz="2400" b="1" dirty="0" smtClean="0">
                <a:latin typeface="+mj-ea"/>
                <a:ea typeface="+mj-ea"/>
              </a:rPr>
              <a:t>）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628800"/>
            <a:ext cx="2520280" cy="25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6516216" y="2780928"/>
            <a:ext cx="936104" cy="93610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 flipV="1">
            <a:off x="6444208" y="1772816"/>
            <a:ext cx="1080120" cy="100811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7308304" y="3284984"/>
            <a:ext cx="648072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6804248" y="2348880"/>
            <a:ext cx="14401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539552" y="548680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典型例题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987824" y="620688"/>
            <a:ext cx="540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计算下面图形中阴影部分的面积。</a:t>
            </a:r>
            <a:endParaRPr lang="zh-CN" altLang="en-US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827584" y="1988840"/>
            <a:ext cx="4864130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阴影部分面积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=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扇形面积－三角形面积</a:t>
            </a:r>
            <a:endParaRPr lang="en-US" sz="2200" b="1" baseline="30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6176" y="3573016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12160" y="148478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endParaRPr lang="en-US" altLang="zh-CN" sz="28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72400" y="364502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endParaRPr lang="en-US" altLang="zh-CN" sz="28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80312" y="2276872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D</a:t>
            </a:r>
            <a:endParaRPr lang="en-US" altLang="zh-CN" sz="28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 flipH="1" flipV="1">
            <a:off x="7452320" y="2708920"/>
            <a:ext cx="1008112" cy="100811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619672" y="2492896"/>
            <a:ext cx="2664296" cy="790575"/>
            <a:chOff x="1763688" y="4941168"/>
            <a:chExt cx="2664296" cy="790575"/>
          </a:xfrm>
        </p:grpSpPr>
        <p:sp>
          <p:nvSpPr>
            <p:cNvPr id="35" name="矩形 34"/>
            <p:cNvSpPr/>
            <p:nvPr/>
          </p:nvSpPr>
          <p:spPr>
            <a:xfrm>
              <a:off x="1763688" y="5157192"/>
              <a:ext cx="26642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+mj-ea"/>
                  <a:ea typeface="+mj-ea"/>
                </a:rPr>
                <a:t>3.14×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4</a:t>
              </a:r>
              <a:r>
                <a:rPr lang="zh-CN" altLang="en-US" sz="2400" b="1" baseline="30000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×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 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  <p:graphicFrame>
          <p:nvGraphicFramePr>
            <p:cNvPr id="36" name="对象 31751"/>
            <p:cNvGraphicFramePr>
              <a:graphicFrameLocks noChangeAspect="1"/>
            </p:cNvGraphicFramePr>
            <p:nvPr/>
          </p:nvGraphicFramePr>
          <p:xfrm>
            <a:off x="3491880" y="4941168"/>
            <a:ext cx="306388" cy="790575"/>
          </p:xfrm>
          <a:graphic>
            <a:graphicData uri="http://schemas.openxmlformats.org/presentationml/2006/ole">
              <p:oleObj spid="_x0000_s55299" name="公式" r:id="rId5" imgW="152280" imgH="393480" progId="Equations">
                <p:embed/>
              </p:oleObj>
            </a:graphicData>
          </a:graphic>
        </p:graphicFrame>
      </p:grp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563888" y="2708920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－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4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×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  <a:sym typeface="Arial" pitchFamily="34" charset="0"/>
              </a:rPr>
              <a:t>4÷2</a:t>
            </a:r>
            <a:endParaRPr lang="zh-CN" altLang="en-US" sz="2400" b="1" dirty="0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403648" y="3284984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=12.56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－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8</a:t>
            </a:r>
            <a:endParaRPr lang="zh-CN" altLang="en-US" sz="2400" b="1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403648" y="3789040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=4.56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cm²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）</a:t>
            </a:r>
            <a:endParaRPr lang="zh-CN" altLang="en-US" sz="2400" b="1" dirty="0"/>
          </a:p>
        </p:txBody>
      </p:sp>
      <p:grpSp>
        <p:nvGrpSpPr>
          <p:cNvPr id="46" name="组合 45"/>
          <p:cNvGrpSpPr/>
          <p:nvPr/>
        </p:nvGrpSpPr>
        <p:grpSpPr>
          <a:xfrm>
            <a:off x="1547664" y="4725144"/>
            <a:ext cx="2664296" cy="790575"/>
            <a:chOff x="1115616" y="4581128"/>
            <a:chExt cx="2664296" cy="790575"/>
          </a:xfrm>
        </p:grpSpPr>
        <p:sp>
          <p:nvSpPr>
            <p:cNvPr id="42" name="矩形 41"/>
            <p:cNvSpPr/>
            <p:nvPr/>
          </p:nvSpPr>
          <p:spPr>
            <a:xfrm>
              <a:off x="1115616" y="4725144"/>
              <a:ext cx="26642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+mj-ea"/>
                  <a:ea typeface="+mj-ea"/>
                </a:rPr>
                <a:t>1.14×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4</a:t>
              </a:r>
              <a:r>
                <a:rPr lang="zh-CN" altLang="en-US" sz="2400" b="1" baseline="30000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</a:rPr>
                <a:t>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×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 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  <p:graphicFrame>
          <p:nvGraphicFramePr>
            <p:cNvPr id="43" name="对象 31751"/>
            <p:cNvGraphicFramePr>
              <a:graphicFrameLocks noChangeAspect="1"/>
            </p:cNvGraphicFramePr>
            <p:nvPr/>
          </p:nvGraphicFramePr>
          <p:xfrm>
            <a:off x="2843808" y="4581128"/>
            <a:ext cx="306388" cy="790575"/>
          </p:xfrm>
          <a:graphic>
            <a:graphicData uri="http://schemas.openxmlformats.org/presentationml/2006/ole">
              <p:oleObj spid="_x0000_s55300" name="公式" r:id="rId6" imgW="152280" imgH="393480" progId="Equations">
                <p:embed/>
              </p:oleObj>
            </a:graphicData>
          </a:graphic>
        </p:graphicFrame>
      </p:grp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403648" y="5373216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=1.14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  <a:sym typeface="Arial" pitchFamily="34" charset="0"/>
              </a:rPr>
              <a:t> ×4</a:t>
            </a:r>
            <a:endParaRPr lang="zh-CN" altLang="en-US" sz="2400" b="1" dirty="0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403648" y="5820271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=4.56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cm²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）</a:t>
            </a:r>
            <a:endParaRPr lang="zh-CN" alt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5536" y="422108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或</a:t>
            </a:r>
            <a:endParaRPr lang="zh-CN" altLang="en-US" sz="4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1" name="AutoShape 22"/>
          <p:cNvSpPr>
            <a:spLocks noChangeArrowheads="1"/>
          </p:cNvSpPr>
          <p:nvPr/>
        </p:nvSpPr>
        <p:spPr bwMode="auto">
          <a:xfrm>
            <a:off x="4211960" y="4297545"/>
            <a:ext cx="3168352" cy="783193"/>
          </a:xfrm>
          <a:prstGeom prst="wedgeRoundRectCallout">
            <a:avLst>
              <a:gd name="adj1" fmla="val -66981"/>
              <a:gd name="adj2" fmla="val 47282"/>
              <a:gd name="adj3" fmla="val 16667"/>
            </a:avLst>
          </a:prstGeom>
          <a:solidFill>
            <a:schemeClr val="accent1"/>
          </a:solidFill>
          <a:ln w="31750" cmpd="sng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000" b="1" dirty="0" smtClean="0"/>
              <a:t>还可以利用外圆内方阴影部分面积公式来求哦！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9" grpId="0"/>
      <p:bldP spid="30" grpId="0"/>
      <p:bldP spid="31" grpId="0"/>
      <p:bldP spid="32" grpId="0"/>
      <p:bldP spid="33" grpId="0"/>
      <p:bldP spid="34" grpId="0" animBg="1"/>
      <p:bldP spid="38" grpId="0"/>
      <p:bldP spid="40" grpId="0"/>
      <p:bldP spid="41" grpId="0"/>
      <p:bldP spid="44" grpId="0"/>
      <p:bldP spid="45" grpId="0"/>
      <p:bldP spid="47" grpId="0"/>
      <p:bldP spid="5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4" name="Picture 4" descr="C:\Users\Administrator\AppData\Roaming\Tencent\Users\410695838\QQ\WinTemp\RichOle\O6)B4GP1~~WD_UPM8%%AU1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564904"/>
            <a:ext cx="2078036" cy="2003249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539552" y="548680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典型例题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87824" y="476672"/>
            <a:ext cx="54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下面图形中阴影部分的面积是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40cm²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，求圆环的面积。</a:t>
            </a:r>
            <a:endParaRPr lang="zh-CN" altLang="en-US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5576" y="2276872"/>
            <a:ext cx="5715324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阴影部分面积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=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大正方形面积－小正方形面积</a:t>
            </a:r>
            <a:endParaRPr lang="en-US" sz="2200" b="1" baseline="30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668344" y="3573016"/>
            <a:ext cx="0" cy="995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668344" y="3573016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36296" y="3717032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R</a:t>
            </a:r>
            <a:endParaRPr lang="en-US" altLang="zh-CN" sz="28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40352" y="2924944"/>
            <a:ext cx="3642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r</a:t>
            </a:r>
            <a:endParaRPr lang="en-US" altLang="zh-CN" sz="36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55576" y="3140968"/>
            <a:ext cx="3816424" cy="6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阴影部分面积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=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R²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－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r²</a:t>
            </a:r>
          </a:p>
          <a:p>
            <a:endParaRPr lang="en-US" sz="2200" b="1" baseline="30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259632" y="4797152"/>
            <a:ext cx="3888432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3.14×40=125.6</a:t>
            </a:r>
            <a:r>
              <a:rPr lang="zh-CN" altLang="en-US" sz="2800" dirty="0" smtClean="0">
                <a:latin typeface="+mj-ea"/>
                <a:ea typeface="+mj-ea"/>
              </a:rPr>
              <a:t>（</a:t>
            </a:r>
            <a:r>
              <a:rPr lang="en-US" altLang="zh-CN" sz="2800" dirty="0" smtClean="0">
                <a:latin typeface="+mj-ea"/>
                <a:ea typeface="+mj-ea"/>
              </a:rPr>
              <a:t>cm²</a:t>
            </a:r>
            <a:r>
              <a:rPr lang="zh-CN" altLang="en-US" sz="2800" dirty="0" smtClean="0">
                <a:latin typeface="+mj-ea"/>
                <a:ea typeface="+mj-ea"/>
              </a:rPr>
              <a:t>）</a:t>
            </a:r>
            <a:endParaRPr lang="en-US" sz="2800" baseline="30000" dirty="0">
              <a:latin typeface="+mj-ea"/>
              <a:ea typeface="+mj-ea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979712" y="3861048"/>
            <a:ext cx="2520280" cy="523220"/>
          </a:xfrm>
          <a:prstGeom prst="rect">
            <a:avLst/>
          </a:prstGeom>
          <a:solidFill>
            <a:srgbClr val="66FF33"/>
          </a:solidFill>
          <a:ln w="34925" cmpd="sng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  <a:ea typeface="楷体_GB2312" pitchFamily="1" charset="-122"/>
              </a:rPr>
              <a:t>S</a:t>
            </a:r>
            <a:r>
              <a:rPr lang="zh-CN" altLang="en-US" sz="2800" baseline="-25000" dirty="0">
                <a:latin typeface="Comic Sans MS" pitchFamily="66" charset="0"/>
                <a:ea typeface="楷体_GB2312" pitchFamily="1" charset="-122"/>
              </a:rPr>
              <a:t>环</a:t>
            </a:r>
            <a:r>
              <a:rPr lang="en-US" sz="2800" dirty="0">
                <a:latin typeface="Comic Sans MS" pitchFamily="66" charset="0"/>
                <a:ea typeface="楷体_GB2312" pitchFamily="1" charset="-122"/>
              </a:rPr>
              <a:t>=π(R</a:t>
            </a:r>
            <a:r>
              <a:rPr lang="en-US" sz="2800" baseline="30000" dirty="0">
                <a:latin typeface="Comic Sans MS" pitchFamily="66" charset="0"/>
                <a:ea typeface="楷体_GB2312" pitchFamily="1" charset="-122"/>
              </a:rPr>
              <a:t>2 </a:t>
            </a:r>
            <a:r>
              <a:rPr lang="zh-CN" altLang="en-US" sz="2800" dirty="0">
                <a:latin typeface="Comic Sans MS" pitchFamily="66" charset="0"/>
              </a:rPr>
              <a:t>－</a:t>
            </a:r>
            <a:r>
              <a:rPr lang="en-US" sz="2800" dirty="0">
                <a:latin typeface="Comic Sans MS" pitchFamily="66" charset="0"/>
              </a:rPr>
              <a:t>r</a:t>
            </a:r>
            <a:r>
              <a:rPr lang="en-US" sz="2800" baseline="30000" dirty="0">
                <a:latin typeface="Comic Sans MS" pitchFamily="66" charset="0"/>
              </a:rPr>
              <a:t>2</a:t>
            </a:r>
            <a:r>
              <a:rPr lang="en-US" sz="2800" dirty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32" grpId="0" autoUpdateAnimBg="0"/>
      <p:bldP spid="3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3" name="Picture 1" descr="C:\Users\Administrator\AppData\Roaming\Tencent\Users\410695838\QQ\WinTemp\RichOle\XYXLA1B]F$B@%7L)`UJINE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947446" cy="1921539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476672"/>
            <a:ext cx="54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下面图形中圆的半径为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5cm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，求阴影部分的面积。</a:t>
            </a:r>
            <a:endParaRPr lang="zh-CN" altLang="en-US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39552" y="548680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典型例题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300192" y="2708920"/>
            <a:ext cx="720080" cy="72008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7020272" y="2708920"/>
            <a:ext cx="648072" cy="72008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6588224" y="2348880"/>
            <a:ext cx="72008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308304" y="2276872"/>
            <a:ext cx="7200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55576" y="2276872"/>
            <a:ext cx="5149464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阴影部分面积 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= 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梯形面积－三角形面积</a:t>
            </a:r>
            <a:endParaRPr lang="en-US" sz="2200" b="1" baseline="30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83568" y="2924944"/>
            <a:ext cx="324036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（</a:t>
            </a:r>
            <a:r>
              <a:rPr lang="en-US" altLang="zh-CN" sz="2400" dirty="0" smtClean="0">
                <a:latin typeface="+mj-ea"/>
                <a:ea typeface="+mj-ea"/>
              </a:rPr>
              <a:t>5×2+5×3</a:t>
            </a:r>
            <a:r>
              <a:rPr lang="zh-CN" altLang="en-US" sz="2400" dirty="0" smtClean="0">
                <a:latin typeface="+mj-ea"/>
                <a:ea typeface="+mj-ea"/>
              </a:rPr>
              <a:t>）</a:t>
            </a:r>
            <a:r>
              <a:rPr lang="en-US" altLang="zh-CN" sz="2400" dirty="0" smtClean="0">
                <a:latin typeface="+mj-ea"/>
                <a:ea typeface="+mj-ea"/>
              </a:rPr>
              <a:t>×5÷2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35896" y="2924944"/>
            <a:ext cx="216024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－</a:t>
            </a:r>
            <a:r>
              <a:rPr lang="en-US" altLang="zh-CN" sz="2400" dirty="0" smtClean="0">
                <a:latin typeface="+mj-ea"/>
              </a:rPr>
              <a:t>5×2×</a:t>
            </a:r>
            <a:r>
              <a:rPr lang="en-US" altLang="zh-CN" sz="2400" dirty="0" smtClean="0">
                <a:latin typeface="+mj-ea"/>
                <a:ea typeface="+mj-ea"/>
              </a:rPr>
              <a:t>5÷2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683568" y="3429000"/>
            <a:ext cx="244827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=</a:t>
            </a:r>
            <a:r>
              <a:rPr lang="en-US" altLang="zh-CN" sz="2400" dirty="0" smtClean="0">
                <a:latin typeface="+mj-ea"/>
              </a:rPr>
              <a:t>62.5 </a:t>
            </a:r>
            <a:r>
              <a:rPr lang="zh-CN" altLang="en-US" sz="2400" dirty="0" smtClean="0">
                <a:latin typeface="+mj-ea"/>
              </a:rPr>
              <a:t>－</a:t>
            </a:r>
            <a:r>
              <a:rPr lang="en-US" altLang="zh-CN" sz="2400" dirty="0" smtClean="0">
                <a:latin typeface="+mj-ea"/>
              </a:rPr>
              <a:t>25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11560" y="3933056"/>
            <a:ext cx="244827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=37.5</a:t>
            </a:r>
            <a:r>
              <a:rPr lang="zh-CN" altLang="en-US" sz="2400" dirty="0" smtClean="0">
                <a:latin typeface="+mj-ea"/>
                <a:ea typeface="+mj-ea"/>
              </a:rPr>
              <a:t>（</a:t>
            </a:r>
            <a:r>
              <a:rPr lang="en-US" altLang="zh-CN" sz="2400" dirty="0" smtClean="0">
                <a:latin typeface="+mj-ea"/>
                <a:ea typeface="+mj-ea"/>
              </a:rPr>
              <a:t>cm²</a:t>
            </a:r>
            <a:r>
              <a:rPr lang="zh-CN" altLang="en-US" sz="2400" dirty="0" smtClean="0">
                <a:latin typeface="+mj-ea"/>
                <a:ea typeface="+mj-ea"/>
              </a:rPr>
              <a:t>）</a:t>
            </a:r>
            <a:endParaRPr lang="en-US" sz="2400" baseline="30000" dirty="0">
              <a:latin typeface="+mj-ea"/>
              <a:ea typeface="+mj-ea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5576" y="4509120"/>
            <a:ext cx="7568395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阴影部分面积 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= 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直角三角形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AED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面积 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+ 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直角三角形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BDC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面积</a:t>
            </a:r>
            <a:endParaRPr lang="en-US" sz="2200" b="1" baseline="30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827584" y="5085184"/>
            <a:ext cx="136815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5×5÷2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123728" y="5085184"/>
            <a:ext cx="216024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+ </a:t>
            </a:r>
            <a:r>
              <a:rPr lang="en-US" altLang="zh-CN" sz="2400" dirty="0" smtClean="0">
                <a:latin typeface="+mj-ea"/>
              </a:rPr>
              <a:t>5×2×</a:t>
            </a:r>
            <a:r>
              <a:rPr lang="en-US" altLang="zh-CN" sz="2400" dirty="0" smtClean="0">
                <a:latin typeface="+mj-ea"/>
                <a:ea typeface="+mj-ea"/>
              </a:rPr>
              <a:t>5÷2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83568" y="5517232"/>
            <a:ext cx="244827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=</a:t>
            </a:r>
            <a:r>
              <a:rPr lang="en-US" altLang="zh-CN" sz="2400" dirty="0" smtClean="0">
                <a:latin typeface="+mj-ea"/>
              </a:rPr>
              <a:t>12.5 + 25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83568" y="5949280"/>
            <a:ext cx="244827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=37.5</a:t>
            </a:r>
            <a:r>
              <a:rPr lang="zh-CN" altLang="en-US" sz="2400" dirty="0" smtClean="0">
                <a:latin typeface="+mj-ea"/>
                <a:ea typeface="+mj-ea"/>
              </a:rPr>
              <a:t>（</a:t>
            </a:r>
            <a:r>
              <a:rPr lang="en-US" altLang="zh-CN" sz="2400" dirty="0" smtClean="0">
                <a:latin typeface="+mj-ea"/>
                <a:ea typeface="+mj-ea"/>
              </a:rPr>
              <a:t>cm²</a:t>
            </a:r>
            <a:r>
              <a:rPr lang="zh-CN" altLang="en-US" sz="2400" dirty="0" smtClean="0">
                <a:latin typeface="+mj-ea"/>
                <a:ea typeface="+mj-ea"/>
              </a:rPr>
              <a:t>）</a:t>
            </a:r>
            <a:endParaRPr lang="en-US" sz="2400" baseline="30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9" grpId="0" autoUpdateAnimBg="0"/>
      <p:bldP spid="20" grpId="0" autoUpdateAnimBg="0"/>
      <p:bldP spid="21" grpId="0" autoUpdateAnimBg="0"/>
      <p:bldP spid="22" grpId="0" autoUpdateAnimBg="0"/>
      <p:bldP spid="23" grpId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新建文件夹\QQ图片202002152243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49"/>
            <a:ext cx="9144000" cy="6872749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23528" y="476672"/>
            <a:ext cx="2808312" cy="759917"/>
          </a:xfrm>
          <a:prstGeom prst="rect">
            <a:avLst/>
          </a:prstGeom>
          <a:scene3d>
            <a:camera prst="orthographicFront">
              <a:rot lat="0" lon="19800000" rev="0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3315"/>
              </a:avLst>
            </a:prstTxWarp>
          </a:bodyPr>
          <a:lstStyle/>
          <a:p>
            <a:r>
              <a:rPr lang="zh-CN" altLang="en-US" sz="9600" i="1" kern="10" dirty="0" smtClean="0">
                <a:ln w="12700" cmpd="sng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方正粗黑宋简体" pitchFamily="2" charset="-122"/>
                <a:ea typeface="方正粗黑宋简体" pitchFamily="2" charset="-122"/>
                <a:cs typeface="Vani" pitchFamily="34" charset="0"/>
              </a:rPr>
              <a:t>方法归纳</a:t>
            </a:r>
            <a:endParaRPr lang="zh-CN" altLang="en-US" sz="9600" i="1" kern="10" dirty="0">
              <a:ln w="12700" cmpd="sng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方正粗黑宋简体" pitchFamily="2" charset="-122"/>
              <a:ea typeface="方正粗黑宋简体" pitchFamily="2" charset="-122"/>
              <a:cs typeface="Van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1772816"/>
            <a:ext cx="648072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0000"/>
                </a:solidFill>
                <a:latin typeface="宋体" pitchFamily="2" charset="-122"/>
              </a:rPr>
              <a:t>常见的求阴影部分面积的方法有：</a:t>
            </a:r>
            <a:endParaRPr lang="zh-CN" altLang="en-US" sz="32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87624" y="2708920"/>
            <a:ext cx="1512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相加法、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771800" y="2708920"/>
            <a:ext cx="151216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相减法、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320480" y="2708920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直接求法、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228184" y="2708920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重新组合法、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3528" y="3645024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辅助线法、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36096" y="3645024"/>
            <a:ext cx="151216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旋转法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851920" y="3645024"/>
            <a:ext cx="1512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平移法、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267744" y="3645024"/>
            <a:ext cx="1512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割补法、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876256" y="3645024"/>
            <a:ext cx="151216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</a:rPr>
              <a:t>……</a:t>
            </a:r>
            <a:endParaRPr lang="zh-CN" altLang="en-US" sz="3200" b="1" dirty="0" smtClean="0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Users\Administrator\Desktop\小学数学简便计算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34" y="188640"/>
            <a:ext cx="872913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文本框 5121"/>
          <p:cNvSpPr txBox="1">
            <a:spLocks noChangeArrowheads="1"/>
          </p:cNvSpPr>
          <p:nvPr/>
        </p:nvSpPr>
        <p:spPr bwMode="auto">
          <a:xfrm>
            <a:off x="1019175" y="5061222"/>
            <a:ext cx="7900217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000" b="1" dirty="0">
                <a:solidFill>
                  <a:srgbClr val="000099"/>
                </a:solidFill>
                <a:ea typeface="华文新魏" pitchFamily="2" charset="-122"/>
              </a:rPr>
              <a:t>圆所占平面的大小叫做</a:t>
            </a:r>
            <a:r>
              <a:rPr lang="zh-CN" altLang="en-US" sz="4000" b="1" dirty="0">
                <a:solidFill>
                  <a:srgbClr val="FF0066"/>
                </a:solidFill>
                <a:ea typeface="华文新魏" pitchFamily="2" charset="-122"/>
              </a:rPr>
              <a:t>圆的面积</a:t>
            </a:r>
            <a:r>
              <a:rPr lang="zh-CN" altLang="en-US" sz="4000" b="1" dirty="0">
                <a:ea typeface="华文新魏" pitchFamily="2" charset="-122"/>
              </a:rPr>
              <a:t>。</a:t>
            </a:r>
          </a:p>
        </p:txBody>
      </p:sp>
      <p:sp>
        <p:nvSpPr>
          <p:cNvPr id="9" name="椭圆 5122"/>
          <p:cNvSpPr>
            <a:spLocks noChangeArrowheads="1"/>
          </p:cNvSpPr>
          <p:nvPr/>
        </p:nvSpPr>
        <p:spPr bwMode="auto">
          <a:xfrm>
            <a:off x="3347864" y="1556792"/>
            <a:ext cx="3077344" cy="307709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3347864" y="1556792"/>
            <a:ext cx="3077344" cy="30786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3347864" y="1556792"/>
            <a:ext cx="3077344" cy="30786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11560" y="476672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圆的面积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y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620688"/>
            <a:ext cx="3705225" cy="35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y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1403" y="4386362"/>
            <a:ext cx="58578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31"/>
          <p:cNvGrpSpPr/>
          <p:nvPr/>
        </p:nvGrpSpPr>
        <p:grpSpPr>
          <a:xfrm>
            <a:off x="1907704" y="5932587"/>
            <a:ext cx="5642024" cy="560387"/>
            <a:chOff x="1907704" y="5932587"/>
            <a:chExt cx="5642024" cy="560387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910928" y="5932587"/>
              <a:ext cx="5638800" cy="560387"/>
              <a:chOff x="1104" y="3744"/>
              <a:chExt cx="3552" cy="396"/>
            </a:xfrm>
          </p:grpSpPr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1104" y="37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4656" y="37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046" y="3792"/>
                <a:ext cx="168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Times New Roman" pitchFamily="18" charset="0"/>
                  </a:rPr>
                  <a:t>长</a:t>
                </a:r>
                <a:r>
                  <a:rPr lang="en-US" altLang="zh-CN" sz="2400" b="1" dirty="0">
                    <a:latin typeface="Times New Roman" pitchFamily="18" charset="0"/>
                  </a:rPr>
                  <a:t>= 2</a:t>
                </a:r>
                <a:r>
                  <a:rPr lang="en-US" altLang="zh-CN" sz="3200" b="1" dirty="0">
                    <a:latin typeface="宋体" pitchFamily="2" charset="-122"/>
                    <a:sym typeface="Symbol" pitchFamily="18" charset="2"/>
                  </a:rPr>
                  <a:t></a:t>
                </a:r>
                <a:r>
                  <a:rPr lang="en-US" altLang="zh-CN" sz="2800" b="1" dirty="0">
                    <a:latin typeface="Times New Roman" pitchFamily="18" charset="0"/>
                    <a:sym typeface="Symbol" pitchFamily="18" charset="2"/>
                  </a:rPr>
                  <a:t>r÷</a:t>
                </a:r>
                <a:r>
                  <a:rPr lang="en-US" altLang="zh-CN" sz="2400" b="1" dirty="0">
                    <a:latin typeface="Times New Roman" pitchFamily="18" charset="0"/>
                  </a:rPr>
                  <a:t> 2=</a:t>
                </a:r>
                <a:r>
                  <a:rPr lang="en-US" altLang="zh-CN" sz="2400" b="1" dirty="0">
                    <a:latin typeface="宋体" pitchFamily="2" charset="-122"/>
                    <a:sym typeface="Symbol" pitchFamily="18" charset="2"/>
                  </a:rPr>
                  <a:t> </a:t>
                </a:r>
                <a:r>
                  <a:rPr lang="en-US" altLang="zh-CN" sz="2000" b="1" dirty="0">
                    <a:latin typeface="Times New Roman" pitchFamily="18" charset="0"/>
                    <a:sym typeface="Symbol" pitchFamily="18" charset="2"/>
                  </a:rPr>
                  <a:t>r</a:t>
                </a:r>
                <a:endParaRPr lang="en-US" altLang="zh-CN" sz="2400" dirty="0">
                  <a:latin typeface="Times New Roman" pitchFamily="18" charset="0"/>
                </a:endParaRPr>
              </a:p>
            </p:txBody>
          </p:sp>
        </p:grpSp>
        <p:cxnSp>
          <p:nvCxnSpPr>
            <p:cNvPr id="13" name="直接箭头连接符 12"/>
            <p:cNvCxnSpPr/>
            <p:nvPr/>
          </p:nvCxnSpPr>
          <p:spPr>
            <a:xfrm rot="10800000">
              <a:off x="1907704" y="6237312"/>
              <a:ext cx="85725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6622579" y="6238899"/>
              <a:ext cx="85725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1907704" y="5949280"/>
            <a:ext cx="5616624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Arc 19"/>
          <p:cNvSpPr>
            <a:spLocks noChangeArrowheads="1"/>
          </p:cNvSpPr>
          <p:nvPr/>
        </p:nvSpPr>
        <p:spPr bwMode="auto">
          <a:xfrm rot="5400000" flipV="1">
            <a:off x="3862475" y="1474233"/>
            <a:ext cx="1688083" cy="3581398"/>
          </a:xfrm>
          <a:custGeom>
            <a:avLst/>
            <a:gdLst>
              <a:gd name="T0" fmla="*/ -1 w 21600"/>
              <a:gd name="T1" fmla="*/ 0 h 43199"/>
              <a:gd name="T2" fmla="*/ 21600 w 21600"/>
              <a:gd name="T3" fmla="*/ 21600 h 43199"/>
              <a:gd name="T4" fmla="*/ 187 w 21600"/>
              <a:gd name="T5" fmla="*/ 43199 h 43199"/>
              <a:gd name="T6" fmla="*/ -1 w 21600"/>
              <a:gd name="T7" fmla="*/ 0 h 43199"/>
              <a:gd name="T8" fmla="*/ 21600 w 21600"/>
              <a:gd name="T9" fmla="*/ 21600 h 43199"/>
              <a:gd name="T10" fmla="*/ 187 w 21600"/>
              <a:gd name="T11" fmla="*/ 43199 h 43199"/>
              <a:gd name="T12" fmla="*/ 0 w 21600"/>
              <a:gd name="T13" fmla="*/ 21600 h 431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43199"/>
              <a:gd name="T23" fmla="*/ 21600 w 21600"/>
              <a:gd name="T24" fmla="*/ 43199 h 431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43199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6"/>
                  <a:pt x="12042" y="43096"/>
                  <a:pt x="187" y="43199"/>
                </a:cubicBezTo>
              </a:path>
              <a:path w="21600" h="43199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6"/>
                  <a:pt x="12042" y="43096"/>
                  <a:pt x="187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716016" y="2420888"/>
            <a:ext cx="1800200" cy="0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5"/>
          <p:cNvSpPr>
            <a:spLocks noChangeArrowheads="1"/>
          </p:cNvSpPr>
          <p:nvPr/>
        </p:nvSpPr>
        <p:spPr bwMode="auto">
          <a:xfrm>
            <a:off x="7452320" y="4437112"/>
            <a:ext cx="45719" cy="1512168"/>
          </a:xfrm>
          <a:custGeom>
            <a:avLst/>
            <a:gdLst>
              <a:gd name="T0" fmla="*/ 0 w 1"/>
              <a:gd name="T1" fmla="*/ 0 h 1110"/>
              <a:gd name="T2" fmla="*/ 1 w 1"/>
              <a:gd name="T3" fmla="*/ 1110 h 1110"/>
              <a:gd name="T4" fmla="*/ 0 60000 65536"/>
              <a:gd name="T5" fmla="*/ 0 60000 65536"/>
              <a:gd name="T6" fmla="*/ 0 w 1"/>
              <a:gd name="T7" fmla="*/ 0 h 1110"/>
              <a:gd name="T8" fmla="*/ 1 w 1"/>
              <a:gd name="T9" fmla="*/ 1110 h 1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10">
                <a:moveTo>
                  <a:pt x="0" y="0"/>
                </a:moveTo>
                <a:lnTo>
                  <a:pt x="1" y="1110"/>
                </a:lnTo>
              </a:path>
            </a:pathLst>
          </a:custGeom>
          <a:noFill/>
          <a:ln w="889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7668344" y="4365104"/>
            <a:ext cx="904875" cy="1563687"/>
            <a:chOff x="4742" y="2640"/>
            <a:chExt cx="570" cy="1104"/>
          </a:xfrm>
        </p:grpSpPr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4800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4752" y="37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4992" y="33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V="1">
              <a:off x="4992" y="2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742" y="2996"/>
              <a:ext cx="57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Times New Roman" pitchFamily="18" charset="0"/>
                </a:rPr>
                <a:t>宽</a:t>
              </a:r>
              <a:r>
                <a:rPr lang="en-US" altLang="zh-CN" sz="2400" b="1" dirty="0">
                  <a:latin typeface="Times New Roman" pitchFamily="18" charset="0"/>
                </a:rPr>
                <a:t>= </a:t>
              </a:r>
              <a:r>
                <a:rPr lang="en-US" altLang="zh-CN" sz="2800" b="1" dirty="0">
                  <a:latin typeface="Times New Roman" pitchFamily="18" charset="0"/>
                </a:rPr>
                <a:t>r</a:t>
              </a:r>
              <a:endParaRPr lang="en-US" altLang="zh-CN" sz="2400" b="1" dirty="0">
                <a:latin typeface="Times New Roman" pitchFamily="18" charset="0"/>
              </a:endParaRPr>
            </a:p>
          </p:txBody>
        </p:sp>
      </p:grpSp>
      <p:sp>
        <p:nvSpPr>
          <p:cNvPr id="23" name="右箭头 22"/>
          <p:cNvSpPr/>
          <p:nvPr/>
        </p:nvSpPr>
        <p:spPr>
          <a:xfrm>
            <a:off x="611560" y="476672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圆的面积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 animBg="1"/>
      <p:bldP spid="18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5" descr="y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698" y="1970088"/>
            <a:ext cx="58578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172623" y="1998663"/>
            <a:ext cx="904875" cy="1563687"/>
            <a:chOff x="4742" y="2640"/>
            <a:chExt cx="570" cy="1104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800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752" y="37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992" y="33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4992" y="2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742" y="2996"/>
              <a:ext cx="57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Times New Roman" pitchFamily="18" charset="0"/>
                </a:rPr>
                <a:t>宽</a:t>
              </a:r>
              <a:r>
                <a:rPr lang="en-US" altLang="zh-CN" sz="2400" b="1" dirty="0">
                  <a:latin typeface="Times New Roman" pitchFamily="18" charset="0"/>
                </a:rPr>
                <a:t>= </a:t>
              </a:r>
              <a:r>
                <a:rPr lang="en-US" altLang="zh-CN" sz="2800" b="1" dirty="0">
                  <a:latin typeface="Times New Roman" pitchFamily="18" charset="0"/>
                </a:rPr>
                <a:t>r</a:t>
              </a:r>
              <a:endParaRPr lang="en-US" altLang="zh-CN" sz="2400" b="1" dirty="0">
                <a:latin typeface="Times New Roman" pitchFamily="18" charset="0"/>
              </a:endParaRP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403648" y="3502025"/>
            <a:ext cx="5721350" cy="492125"/>
            <a:chOff x="691" y="1682"/>
            <a:chExt cx="3604" cy="348"/>
          </a:xfrm>
        </p:grpSpPr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691" y="170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4295" y="170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2839" y="183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>
              <a:off x="691" y="183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047" y="1682"/>
              <a:ext cx="72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itchFamily="18" charset="0"/>
                </a:rPr>
                <a:t>长</a:t>
              </a:r>
              <a:r>
                <a:rPr lang="en-US" altLang="zh-CN" sz="2400" b="1" dirty="0">
                  <a:latin typeface="Times New Roman" pitchFamily="18" charset="0"/>
                </a:rPr>
                <a:t>= </a:t>
              </a:r>
              <a:r>
                <a:rPr lang="en-US" altLang="zh-CN" sz="3200" b="1" dirty="0">
                  <a:latin typeface="宋体" pitchFamily="2" charset="-122"/>
                  <a:sym typeface="Symbol" pitchFamily="18" charset="2"/>
                </a:rPr>
                <a:t></a:t>
              </a:r>
              <a:r>
                <a:rPr lang="en-US" altLang="zh-CN" sz="2800" b="1" dirty="0">
                  <a:latin typeface="Times New Roman" pitchFamily="18" charset="0"/>
                  <a:sym typeface="Symbol" pitchFamily="18" charset="2"/>
                </a:rPr>
                <a:t>r</a:t>
              </a:r>
              <a:endParaRPr lang="en-US" altLang="zh-CN" sz="2400" dirty="0">
                <a:latin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31640" y="42210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Times New Roman" pitchFamily="18" charset="0"/>
              </a:rPr>
              <a:t>长方形面积  =  </a:t>
            </a:r>
            <a:r>
              <a:rPr lang="zh-CN" altLang="en-US" sz="3200" b="1" dirty="0" smtClean="0">
                <a:latin typeface="Times New Roman" pitchFamily="18" charset="0"/>
              </a:rPr>
              <a:t>长  ×  宽</a:t>
            </a:r>
            <a:endParaRPr lang="zh-CN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486916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+mj-ea"/>
              </a:rPr>
              <a:t>圆</a:t>
            </a:r>
            <a:r>
              <a:rPr lang="zh-CN" altLang="en-US" sz="3200" dirty="0">
                <a:latin typeface="+mj-ea"/>
              </a:rPr>
              <a:t>的面</a:t>
            </a:r>
            <a:r>
              <a:rPr lang="zh-CN" altLang="en-US" sz="3200" dirty="0" smtClean="0">
                <a:latin typeface="+mj-ea"/>
              </a:rPr>
              <a:t>积 </a:t>
            </a:r>
            <a:r>
              <a:rPr lang="en-US" altLang="zh-CN" sz="3200" dirty="0" smtClean="0">
                <a:latin typeface="+mj-ea"/>
              </a:rPr>
              <a:t>=</a:t>
            </a:r>
            <a:r>
              <a:rPr lang="en-US" altLang="zh-CN" sz="3200" dirty="0" smtClean="0">
                <a:latin typeface="+mj-ea"/>
                <a:sym typeface="Symbol" pitchFamily="18" charset="2"/>
              </a:rPr>
              <a:t> </a:t>
            </a:r>
            <a:r>
              <a:rPr lang="en-US" altLang="zh-CN" sz="3200" b="1" dirty="0">
                <a:latin typeface="+mj-ea"/>
                <a:sym typeface="Symbol" pitchFamily="18" charset="2"/>
              </a:rPr>
              <a:t></a:t>
            </a:r>
            <a:r>
              <a:rPr lang="en-US" altLang="zh-CN" sz="3200" b="1" dirty="0" smtClean="0">
                <a:latin typeface="+mj-ea"/>
                <a:sym typeface="Symbol" pitchFamily="18" charset="2"/>
              </a:rPr>
              <a:t>r ×</a:t>
            </a:r>
            <a:r>
              <a:rPr lang="en-US" altLang="zh-CN" sz="3200" b="1" dirty="0" smtClean="0">
                <a:latin typeface="+mj-ea"/>
              </a:rPr>
              <a:t> r</a:t>
            </a:r>
            <a:r>
              <a:rPr lang="en-US" altLang="zh-CN" sz="3200" b="1" dirty="0">
                <a:latin typeface="+mj-ea"/>
              </a:rPr>
              <a:t>=</a:t>
            </a:r>
            <a:r>
              <a:rPr lang="en-US" altLang="zh-CN" sz="3200" b="1" dirty="0" smtClean="0">
                <a:latin typeface="+mj-ea"/>
                <a:sym typeface="Symbol" pitchFamily="18" charset="2"/>
              </a:rPr>
              <a:t> r²</a:t>
            </a:r>
            <a:r>
              <a:rPr lang="en-US" altLang="zh-CN" sz="3200" b="1" dirty="0" smtClean="0">
                <a:latin typeface="+mj-ea"/>
                <a:ea typeface="+mj-ea"/>
              </a:rPr>
              <a:t>               </a:t>
            </a:r>
            <a:endParaRPr lang="zh-CN" altLang="en-US" sz="3200" b="1" dirty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6" y="55172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+mj-ea"/>
              </a:rPr>
              <a:t>S = </a:t>
            </a:r>
            <a:r>
              <a:rPr lang="en-US" altLang="zh-CN" sz="4800" b="1" dirty="0" smtClean="0">
                <a:latin typeface="+mj-ea"/>
                <a:sym typeface="Symbol" pitchFamily="18" charset="2"/>
              </a:rPr>
              <a:t>r²</a:t>
            </a:r>
            <a:r>
              <a:rPr lang="en-US" altLang="zh-CN" sz="4800" b="1" dirty="0" smtClean="0">
                <a:latin typeface="+mj-ea"/>
                <a:ea typeface="+mj-ea"/>
              </a:rPr>
              <a:t>               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611560" y="476672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圆的面积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92494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+mj-ea"/>
              </a:rPr>
              <a:t>S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29249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+mj-ea"/>
                <a:sym typeface="Symbol" pitchFamily="18" charset="2"/>
              </a:rPr>
              <a:t>r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27687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+mj-ea"/>
                <a:sym typeface="Symbol" pitchFamily="18" charset="2"/>
              </a:rPr>
              <a:t>r = </a:t>
            </a:r>
            <a:r>
              <a:rPr lang="en-US" altLang="zh-CN" sz="4800" b="1" dirty="0" smtClean="0">
                <a:solidFill>
                  <a:srgbClr val="FF0000"/>
                </a:solidFill>
                <a:latin typeface="+mj-ea"/>
                <a:sym typeface="Symbol" pitchFamily="18" charset="2"/>
              </a:rPr>
              <a:t>d</a:t>
            </a:r>
            <a:r>
              <a:rPr lang="en-US" altLang="zh-CN" sz="4800" b="1" dirty="0" smtClean="0">
                <a:latin typeface="+mj-ea"/>
                <a:sym typeface="Symbol" pitchFamily="18" charset="2"/>
              </a:rPr>
              <a:t>÷</a:t>
            </a:r>
            <a:r>
              <a:rPr lang="en-US" altLang="zh-CN" sz="4400" b="1" dirty="0" smtClean="0">
                <a:latin typeface="+mj-ea"/>
                <a:sym typeface="Symbol" pitchFamily="18" charset="2"/>
              </a:rPr>
              <a:t>2</a:t>
            </a:r>
            <a:r>
              <a:rPr lang="en-US" altLang="zh-CN" sz="4800" b="1" dirty="0" smtClean="0">
                <a:latin typeface="+mj-ea"/>
                <a:sym typeface="Symbol" pitchFamily="18" charset="2"/>
              </a:rPr>
              <a:t> 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1691680" y="3356992"/>
            <a:ext cx="79208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347864" y="3356992"/>
            <a:ext cx="79208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4211960" y="2636912"/>
            <a:ext cx="360040" cy="1584176"/>
          </a:xfrm>
          <a:prstGeom prst="leftBrac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16016" y="342900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+mj-ea"/>
                <a:sym typeface="Symbol" pitchFamily="18" charset="2"/>
              </a:rPr>
              <a:t>r = </a:t>
            </a:r>
            <a:r>
              <a:rPr lang="en-US" altLang="zh-CN" sz="4800" b="1" dirty="0" smtClean="0">
                <a:solidFill>
                  <a:srgbClr val="FF0000"/>
                </a:solidFill>
                <a:latin typeface="+mj-ea"/>
                <a:sym typeface="Symbol" pitchFamily="18" charset="2"/>
              </a:rPr>
              <a:t>C</a:t>
            </a:r>
            <a:r>
              <a:rPr lang="en-US" altLang="zh-CN" sz="4800" b="1" dirty="0" smtClean="0">
                <a:latin typeface="+mj-ea"/>
                <a:sym typeface="Symbol" pitchFamily="18" charset="2"/>
              </a:rPr>
              <a:t>÷d÷</a:t>
            </a:r>
            <a:r>
              <a:rPr lang="en-US" altLang="zh-CN" sz="4400" b="1" dirty="0" smtClean="0">
                <a:latin typeface="+mj-ea"/>
                <a:sym typeface="Symbol" pitchFamily="18" charset="2"/>
              </a:rPr>
              <a:t>2</a:t>
            </a:r>
            <a:r>
              <a:rPr lang="en-US" altLang="zh-CN" sz="4800" b="1" dirty="0" smtClean="0">
                <a:latin typeface="+mj-ea"/>
                <a:sym typeface="Symbol" pitchFamily="18" charset="2"/>
              </a:rPr>
              <a:t> 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227687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+mj-ea"/>
                <a:sym typeface="Symbol" pitchFamily="18" charset="2"/>
              </a:rPr>
              <a:t>d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42900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+mj-ea"/>
                <a:sym typeface="Symbol" pitchFamily="18" charset="2"/>
              </a:rPr>
              <a:t>C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37170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+mj-ea"/>
                <a:sym typeface="Symbol" pitchFamily="18" charset="2"/>
              </a:rPr>
              <a:t>（</a:t>
            </a:r>
            <a:r>
              <a:rPr lang="en-US" altLang="zh-CN" sz="4800" b="1" dirty="0" smtClean="0">
                <a:latin typeface="+mj-ea"/>
                <a:sym typeface="Symbol" pitchFamily="18" charset="2"/>
              </a:rPr>
              <a:t>r²</a:t>
            </a:r>
            <a:r>
              <a:rPr lang="zh-CN" altLang="en-US" sz="4800" b="1" dirty="0" smtClean="0">
                <a:latin typeface="+mj-ea"/>
                <a:sym typeface="Symbol" pitchFamily="18" charset="2"/>
              </a:rPr>
              <a:t>）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611560" y="476672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圆的面积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1" name="组合 10"/>
          <p:cNvGrpSpPr/>
          <p:nvPr/>
        </p:nvGrpSpPr>
        <p:grpSpPr>
          <a:xfrm>
            <a:off x="6588224" y="2852936"/>
            <a:ext cx="2016224" cy="2016224"/>
            <a:chOff x="4932040" y="2276872"/>
            <a:chExt cx="2016224" cy="2016224"/>
          </a:xfrm>
        </p:grpSpPr>
        <p:sp>
          <p:nvSpPr>
            <p:cNvPr id="5" name="椭圆 4"/>
            <p:cNvSpPr/>
            <p:nvPr/>
          </p:nvSpPr>
          <p:spPr>
            <a:xfrm>
              <a:off x="4932040" y="2276872"/>
              <a:ext cx="2016224" cy="20162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940152" y="3284984"/>
              <a:ext cx="1008112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8104" y="292494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+mj-ea"/>
                </a:rPr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4128" y="2564904"/>
              <a:ext cx="3600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.</a:t>
              </a:r>
              <a:endParaRPr lang="zh-CN" altLang="en-US" sz="54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70080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j-ea"/>
              </a:rPr>
              <a:t>    下图中，正方形的面积是</a:t>
            </a:r>
            <a:r>
              <a:rPr lang="en-US" altLang="zh-CN" sz="2800" dirty="0" smtClean="0">
                <a:latin typeface="+mj-ea"/>
              </a:rPr>
              <a:t>20cm²</a:t>
            </a:r>
            <a:r>
              <a:rPr lang="zh-CN" altLang="en-US" sz="2800" dirty="0" smtClean="0">
                <a:latin typeface="+mj-ea"/>
              </a:rPr>
              <a:t>，你能算出圆的面积吗？</a:t>
            </a:r>
            <a:endParaRPr lang="zh-CN" altLang="en-US" sz="2800" b="1" dirty="0">
              <a:latin typeface="+mj-ea"/>
              <a:ea typeface="+mj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596336" y="386104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96336" y="3861048"/>
            <a:ext cx="0" cy="99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40352" y="32849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j-ea"/>
                <a:sym typeface="Symbol" pitchFamily="18" charset="2"/>
              </a:rPr>
              <a:t>r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93305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j-ea"/>
                <a:sym typeface="Symbol" pitchFamily="18" charset="2"/>
              </a:rPr>
              <a:t>r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3140968"/>
            <a:ext cx="759735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</a:rPr>
              <a:t>分析：</a:t>
            </a:r>
            <a:endParaRPr lang="en-US" altLang="zh-CN" sz="2400" b="1" dirty="0" smtClean="0">
              <a:solidFill>
                <a:srgbClr val="FF0000"/>
              </a:solidFill>
              <a:latin typeface="+mj-ea"/>
            </a:endParaRPr>
          </a:p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j-ea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</a:rPr>
              <a:t>正方形的面积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</a:rPr>
              <a:t>边长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</a:rPr>
              <a:t>×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</a:rPr>
              <a:t>边长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</a:rPr>
              <a:t>=</a:t>
            </a:r>
            <a:r>
              <a:rPr lang="en-US" altLang="zh-CN" sz="3600" b="1" dirty="0" smtClean="0">
                <a:solidFill>
                  <a:srgbClr val="FF0000"/>
                </a:solidFill>
                <a:latin typeface="+mj-ea"/>
              </a:rPr>
              <a:t>r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</a:rPr>
              <a:t>× </a:t>
            </a:r>
            <a:r>
              <a:rPr lang="en-US" altLang="zh-CN" sz="3600" b="1" dirty="0" smtClean="0">
                <a:solidFill>
                  <a:srgbClr val="FF0000"/>
                </a:solidFill>
                <a:latin typeface="+mj-ea"/>
              </a:rPr>
              <a:t>r</a:t>
            </a:r>
            <a:endParaRPr lang="zh-CN" altLang="en-US" sz="3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4437112"/>
            <a:ext cx="475252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dirty="0" smtClean="0">
                <a:latin typeface="+mj-ea"/>
              </a:rPr>
              <a:t>    </a:t>
            </a:r>
            <a:r>
              <a:rPr lang="en-US" altLang="zh-CN" sz="2800" b="1" dirty="0" smtClean="0">
                <a:latin typeface="+mj-ea"/>
              </a:rPr>
              <a:t>3.14×20=62.8</a:t>
            </a:r>
            <a:r>
              <a:rPr lang="zh-CN" altLang="en-US" sz="2800" b="1" dirty="0" smtClean="0">
                <a:latin typeface="+mj-ea"/>
              </a:rPr>
              <a:t>（</a:t>
            </a:r>
            <a:r>
              <a:rPr lang="en-US" altLang="zh-CN" sz="2800" dirty="0" smtClean="0">
                <a:latin typeface="+mj-ea"/>
              </a:rPr>
              <a:t>cm²</a:t>
            </a:r>
            <a:r>
              <a:rPr lang="zh-CN" altLang="en-US" sz="2800" b="1" dirty="0" smtClean="0">
                <a:latin typeface="+mj-ea"/>
              </a:rPr>
              <a:t>）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5229200"/>
            <a:ext cx="4752528" cy="48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dirty="0" smtClean="0">
                <a:latin typeface="+mj-ea"/>
                <a:ea typeface="+mj-ea"/>
              </a:rPr>
              <a:t>答：圆的面积是</a:t>
            </a:r>
            <a:r>
              <a:rPr lang="en-US" altLang="zh-CN" sz="2800" dirty="0" smtClean="0">
                <a:latin typeface="+mj-ea"/>
              </a:rPr>
              <a:t>62.8 cm²</a:t>
            </a:r>
            <a:r>
              <a:rPr lang="zh-CN" altLang="en-US" sz="2800" dirty="0" smtClean="0">
                <a:latin typeface="+mj-ea"/>
              </a:rPr>
              <a:t>。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11560" y="620688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典型例题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4" name="组合 13"/>
          <p:cNvGrpSpPr/>
          <p:nvPr/>
        </p:nvGrpSpPr>
        <p:grpSpPr>
          <a:xfrm>
            <a:off x="6372200" y="2924944"/>
            <a:ext cx="2520280" cy="1872208"/>
            <a:chOff x="5957942" y="2808357"/>
            <a:chExt cx="2520280" cy="1872208"/>
          </a:xfrm>
        </p:grpSpPr>
        <p:grpSp>
          <p:nvGrpSpPr>
            <p:cNvPr id="12" name="组合 11"/>
            <p:cNvGrpSpPr/>
            <p:nvPr/>
          </p:nvGrpSpPr>
          <p:grpSpPr>
            <a:xfrm rot="18156249">
              <a:off x="6281978" y="2484321"/>
              <a:ext cx="1872208" cy="2520280"/>
              <a:chOff x="6012160" y="2564904"/>
              <a:chExt cx="1872208" cy="252028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012160" y="2924944"/>
                <a:ext cx="1872208" cy="18722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020272" y="2924944"/>
                <a:ext cx="864096" cy="1872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7020272" y="2564904"/>
                <a:ext cx="0" cy="25202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1939337">
              <a:off x="7175593" y="3094774"/>
              <a:ext cx="792088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CN" altLang="en-US" sz="3600" b="1" dirty="0" smtClean="0">
                  <a:latin typeface="+mj-ea"/>
                  <a:ea typeface="+mj-ea"/>
                </a:rPr>
                <a:t>墙</a:t>
              </a:r>
              <a:endParaRPr lang="zh-CN" altLang="en-US" sz="3600" b="1" dirty="0">
                <a:latin typeface="+mj-ea"/>
                <a:ea typeface="+mj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5576" y="1628800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j-ea"/>
              </a:rPr>
              <a:t>   </a:t>
            </a:r>
            <a:r>
              <a:rPr lang="zh-CN" altLang="en-US" sz="2400" dirty="0" smtClean="0">
                <a:latin typeface="+mj-ea"/>
              </a:rPr>
              <a:t>王大伯用竹条编了一段长</a:t>
            </a:r>
            <a:r>
              <a:rPr lang="en-US" altLang="zh-CN" sz="2400" dirty="0" smtClean="0">
                <a:latin typeface="+mj-ea"/>
              </a:rPr>
              <a:t>18.84m</a:t>
            </a:r>
            <a:r>
              <a:rPr lang="zh-CN" altLang="en-US" sz="2400" dirty="0" smtClean="0">
                <a:latin typeface="+mj-ea"/>
              </a:rPr>
              <a:t>的篱笆，背靠一面墙做成了一个半圆形的鸡棚。这个鸡棚的占地面积是多少</a:t>
            </a:r>
            <a:r>
              <a:rPr lang="en-US" altLang="zh-CN" sz="2400" dirty="0" smtClean="0">
                <a:latin typeface="+mj-ea"/>
              </a:rPr>
              <a:t>m²</a:t>
            </a:r>
            <a:r>
              <a:rPr lang="zh-CN" altLang="en-US" sz="2400" dirty="0" smtClean="0">
                <a:latin typeface="+mj-ea"/>
              </a:rPr>
              <a:t>？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6" name="Arc 19"/>
          <p:cNvSpPr>
            <a:spLocks noChangeArrowheads="1"/>
          </p:cNvSpPr>
          <p:nvPr/>
        </p:nvSpPr>
        <p:spPr bwMode="auto">
          <a:xfrm rot="7365904" flipV="1">
            <a:off x="6937242" y="3329498"/>
            <a:ext cx="958150" cy="1866679"/>
          </a:xfrm>
          <a:custGeom>
            <a:avLst/>
            <a:gdLst>
              <a:gd name="T0" fmla="*/ -1 w 21600"/>
              <a:gd name="T1" fmla="*/ 0 h 43199"/>
              <a:gd name="T2" fmla="*/ 21600 w 21600"/>
              <a:gd name="T3" fmla="*/ 21600 h 43199"/>
              <a:gd name="T4" fmla="*/ 187 w 21600"/>
              <a:gd name="T5" fmla="*/ 43199 h 43199"/>
              <a:gd name="T6" fmla="*/ -1 w 21600"/>
              <a:gd name="T7" fmla="*/ 0 h 43199"/>
              <a:gd name="T8" fmla="*/ 21600 w 21600"/>
              <a:gd name="T9" fmla="*/ 21600 h 43199"/>
              <a:gd name="T10" fmla="*/ 187 w 21600"/>
              <a:gd name="T11" fmla="*/ 43199 h 43199"/>
              <a:gd name="T12" fmla="*/ 0 w 21600"/>
              <a:gd name="T13" fmla="*/ 21600 h 431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43199"/>
              <a:gd name="T23" fmla="*/ 21600 w 21600"/>
              <a:gd name="T24" fmla="*/ 43199 h 431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43199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6"/>
                  <a:pt x="12042" y="43096"/>
                  <a:pt x="187" y="43199"/>
                </a:cubicBezTo>
              </a:path>
              <a:path w="21600" h="43199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6"/>
                  <a:pt x="12042" y="43096"/>
                  <a:pt x="187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 rot="1917259">
            <a:off x="6373023" y="458711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</a:rPr>
              <a:t>18.84m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4293096"/>
            <a:ext cx="280831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+mj-ea"/>
              </a:rPr>
              <a:t>    </a:t>
            </a:r>
            <a:r>
              <a:rPr lang="en-US" altLang="zh-CN" sz="2400" b="1" dirty="0" smtClean="0">
                <a:latin typeface="+mj-ea"/>
              </a:rPr>
              <a:t>18.84×2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4293096"/>
            <a:ext cx="1440160" cy="48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b="1" dirty="0" smtClean="0">
                <a:latin typeface="+mj-ea"/>
              </a:rPr>
              <a:t>÷</a:t>
            </a:r>
            <a:r>
              <a:rPr lang="en-US" altLang="zh-CN" sz="2400" b="1" dirty="0" smtClean="0">
                <a:latin typeface="+mj-ea"/>
              </a:rPr>
              <a:t>3.14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4293096"/>
            <a:ext cx="273630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+mj-ea"/>
              </a:rPr>
              <a:t>    </a:t>
            </a:r>
            <a:r>
              <a:rPr lang="en-US" altLang="zh-CN" sz="2400" b="1" dirty="0" smtClean="0">
                <a:latin typeface="+mj-ea"/>
              </a:rPr>
              <a:t>÷2=6</a:t>
            </a:r>
            <a:r>
              <a:rPr lang="zh-CN" altLang="en-US" sz="2400" b="1" dirty="0" smtClean="0">
                <a:latin typeface="+mj-ea"/>
              </a:rPr>
              <a:t>（</a:t>
            </a:r>
            <a:r>
              <a:rPr lang="en-US" altLang="zh-CN" sz="2400" dirty="0" smtClean="0">
                <a:latin typeface="+mj-ea"/>
              </a:rPr>
              <a:t>m</a:t>
            </a:r>
            <a:r>
              <a:rPr lang="zh-CN" altLang="en-US" sz="2400" b="1" dirty="0" smtClean="0">
                <a:latin typeface="+mj-ea"/>
              </a:rPr>
              <a:t>）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4725144"/>
            <a:ext cx="2808312" cy="56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+mj-ea"/>
              </a:rPr>
              <a:t>   </a:t>
            </a:r>
            <a:r>
              <a:rPr lang="en-US" altLang="zh-CN" sz="2400" b="1" dirty="0" smtClean="0">
                <a:latin typeface="+mj-ea"/>
              </a:rPr>
              <a:t>3.14×6²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4725144"/>
            <a:ext cx="165618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+mj-ea"/>
              </a:rPr>
              <a:t>    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</a:rPr>
              <a:t>÷2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5157192"/>
            <a:ext cx="216024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b="1" dirty="0" smtClean="0">
                <a:latin typeface="+mj-ea"/>
              </a:rPr>
              <a:t>=3.14×18</a:t>
            </a:r>
          </a:p>
          <a:p>
            <a:pPr>
              <a:lnSpc>
                <a:spcPts val="3500"/>
              </a:lnSpc>
            </a:pPr>
            <a:r>
              <a:rPr lang="en-US" altLang="zh-CN" sz="2400" b="1" dirty="0" smtClean="0">
                <a:latin typeface="+mj-ea"/>
                <a:ea typeface="+mj-ea"/>
              </a:rPr>
              <a:t>=56.52</a:t>
            </a:r>
            <a:r>
              <a:rPr lang="zh-CN" altLang="en-US" sz="2400" b="1" dirty="0" smtClean="0">
                <a:latin typeface="+mj-ea"/>
                <a:ea typeface="+mj-ea"/>
              </a:rPr>
              <a:t>（</a:t>
            </a:r>
            <a:r>
              <a:rPr lang="en-US" altLang="zh-CN" sz="2400" b="1" dirty="0" smtClean="0">
                <a:latin typeface="+mj-ea"/>
                <a:ea typeface="+mj-ea"/>
              </a:rPr>
              <a:t>m²</a:t>
            </a:r>
            <a:r>
              <a:rPr lang="zh-CN" altLang="en-US" sz="2400" b="1" dirty="0" smtClean="0">
                <a:latin typeface="+mj-ea"/>
                <a:ea typeface="+mj-ea"/>
              </a:rPr>
              <a:t>）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2852936"/>
            <a:ext cx="619268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+mj-ea"/>
              </a:rPr>
              <a:t>分析：</a:t>
            </a:r>
            <a:endParaRPr lang="en-US" altLang="zh-CN" sz="2200" b="1" dirty="0" smtClean="0">
              <a:solidFill>
                <a:srgbClr val="FF0000"/>
              </a:solidFill>
              <a:latin typeface="+mj-ea"/>
            </a:endParaRPr>
          </a:p>
          <a:p>
            <a:pPr>
              <a:lnSpc>
                <a:spcPts val="3500"/>
              </a:lnSpc>
            </a:pPr>
            <a:r>
              <a:rPr lang="en-US" altLang="zh-CN" sz="2200" dirty="0" smtClean="0">
                <a:latin typeface="+mj-ea"/>
              </a:rPr>
              <a:t>    18.84m</a:t>
            </a:r>
            <a:r>
              <a:rPr lang="zh-CN" altLang="en-US" sz="2200" dirty="0" smtClean="0">
                <a:latin typeface="+mj-ea"/>
              </a:rPr>
              <a:t>是</a:t>
            </a:r>
            <a:r>
              <a:rPr lang="zh-CN" altLang="en-US" sz="2200" dirty="0" smtClean="0">
                <a:solidFill>
                  <a:srgbClr val="FF0000"/>
                </a:solidFill>
                <a:latin typeface="+mj-ea"/>
              </a:rPr>
              <a:t>圆周长的一半，</a:t>
            </a:r>
            <a:r>
              <a:rPr lang="zh-CN" altLang="en-US" sz="2200" dirty="0" smtClean="0">
                <a:latin typeface="+mj-ea"/>
              </a:rPr>
              <a:t>先求出圆的</a:t>
            </a:r>
            <a:endParaRPr lang="en-US" altLang="zh-CN" sz="2200" dirty="0" smtClean="0">
              <a:latin typeface="+mj-ea"/>
            </a:endParaRPr>
          </a:p>
          <a:p>
            <a:pPr>
              <a:lnSpc>
                <a:spcPts val="35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+mj-ea"/>
              </a:rPr>
              <a:t>周长，</a:t>
            </a:r>
            <a:r>
              <a:rPr lang="zh-CN" altLang="en-US" sz="2200" dirty="0" smtClean="0">
                <a:latin typeface="+mj-ea"/>
              </a:rPr>
              <a:t>再求出</a:t>
            </a:r>
            <a:r>
              <a:rPr lang="zh-CN" altLang="en-US" sz="2200" dirty="0" smtClean="0">
                <a:solidFill>
                  <a:srgbClr val="FF0000"/>
                </a:solidFill>
                <a:latin typeface="+mj-ea"/>
              </a:rPr>
              <a:t>半径。</a:t>
            </a:r>
            <a:endParaRPr lang="zh-CN" altLang="en-US" sz="2200" b="1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6093296"/>
            <a:ext cx="5904656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答：</a:t>
            </a:r>
            <a:r>
              <a:rPr lang="zh-CN" altLang="en-US" sz="2400" dirty="0" smtClean="0">
                <a:latin typeface="+mj-ea"/>
              </a:rPr>
              <a:t>这个鸡棚的占地面积是</a:t>
            </a:r>
            <a:r>
              <a:rPr lang="en-US" altLang="zh-CN" sz="2400" dirty="0" smtClean="0">
                <a:latin typeface="+mj-ea"/>
              </a:rPr>
              <a:t>56.52m²</a:t>
            </a:r>
            <a:r>
              <a:rPr lang="zh-CN" altLang="en-US" sz="2400" dirty="0" smtClean="0">
                <a:latin typeface="+mj-ea"/>
              </a:rPr>
              <a:t>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11560" y="620688"/>
            <a:ext cx="2016224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典型例题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75656" y="1916832"/>
            <a:ext cx="1872208" cy="1872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1475656" y="1916832"/>
            <a:ext cx="1871364" cy="1872052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5796136" y="1988840"/>
            <a:ext cx="1871364" cy="1800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2276872"/>
            <a:ext cx="1288586" cy="1245034"/>
          </a:xfrm>
          <a:prstGeom prst="rect">
            <a:avLst/>
          </a:prstGeom>
          <a:solidFill>
            <a:schemeClr val="bg2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6084168" y="2276872"/>
            <a:ext cx="1296144" cy="1224136"/>
          </a:xfrm>
          <a:prstGeom prst="line">
            <a:avLst/>
          </a:prstGeom>
          <a:noFill/>
          <a:ln w="412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47664" y="2852936"/>
            <a:ext cx="1728192" cy="0"/>
          </a:xfrm>
          <a:prstGeom prst="line">
            <a:avLst/>
          </a:prstGeom>
          <a:noFill/>
          <a:ln w="412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2339752" y="2780928"/>
            <a:ext cx="144463" cy="144462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6732240" y="2852936"/>
            <a:ext cx="144463" cy="144462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11560" y="4005064"/>
            <a:ext cx="439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</a:rPr>
              <a:t>外方内圆阴影部分的面积公式：</a:t>
            </a:r>
            <a:endParaRPr lang="zh-CN" altLang="en-US" sz="2200" dirty="0"/>
          </a:p>
        </p:txBody>
      </p:sp>
      <p:sp>
        <p:nvSpPr>
          <p:cNvPr id="31" name="矩形 30"/>
          <p:cNvSpPr/>
          <p:nvPr/>
        </p:nvSpPr>
        <p:spPr>
          <a:xfrm>
            <a:off x="4932040" y="4005064"/>
            <a:ext cx="439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</a:rPr>
              <a:t>外圆内方阴影部分的面积公式：</a:t>
            </a:r>
            <a:endParaRPr lang="zh-CN" altLang="en-US" sz="2200" dirty="0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1115616" y="4581128"/>
            <a:ext cx="2520280" cy="461665"/>
          </a:xfrm>
          <a:prstGeom prst="rect">
            <a:avLst/>
          </a:prstGeom>
          <a:solidFill>
            <a:srgbClr val="66FF33"/>
          </a:solidFill>
          <a:ln w="34925" cmpd="sng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  <a:ea typeface="楷体_GB2312" pitchFamily="1" charset="-122"/>
              </a:rPr>
              <a:t>S</a:t>
            </a:r>
            <a:r>
              <a:rPr lang="zh-CN" altLang="en-US" sz="2400" baseline="-25000" dirty="0" smtClean="0">
                <a:latin typeface="Comic Sans MS" pitchFamily="66" charset="0"/>
                <a:ea typeface="楷体_GB2312" pitchFamily="1" charset="-122"/>
              </a:rPr>
              <a:t> </a:t>
            </a:r>
            <a:r>
              <a:rPr lang="en-US" sz="2400" dirty="0" smtClean="0">
                <a:latin typeface="Comic Sans MS" pitchFamily="66" charset="0"/>
                <a:ea typeface="楷体_GB2312" pitchFamily="1" charset="-122"/>
              </a:rPr>
              <a:t>=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 S</a:t>
            </a:r>
            <a:r>
              <a:rPr lang="zh-CN" altLang="en-US" sz="2400" baseline="-25000" dirty="0" smtClean="0">
                <a:latin typeface="Comic Sans MS" pitchFamily="66" charset="0"/>
                <a:ea typeface="楷体_GB2312" pitchFamily="1" charset="-122"/>
              </a:rPr>
              <a:t>正</a:t>
            </a:r>
            <a:r>
              <a:rPr lang="zh-CN" altLang="en-US" sz="2400" dirty="0" smtClean="0">
                <a:latin typeface="Comic Sans MS" pitchFamily="66" charset="0"/>
              </a:rPr>
              <a:t>－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 S</a:t>
            </a:r>
            <a:r>
              <a:rPr lang="zh-CN" altLang="en-US" sz="2400" baseline="-25000" dirty="0" smtClean="0">
                <a:latin typeface="Comic Sans MS" pitchFamily="66" charset="0"/>
                <a:ea typeface="楷体_GB2312" pitchFamily="1" charset="-122"/>
              </a:rPr>
              <a:t>圆</a:t>
            </a:r>
            <a:endParaRPr lang="en-US" sz="2400" baseline="-25000" dirty="0">
              <a:latin typeface="Comic Sans MS" pitchFamily="66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5868144" y="4581128"/>
            <a:ext cx="2132545" cy="461665"/>
          </a:xfrm>
          <a:prstGeom prst="rect">
            <a:avLst/>
          </a:prstGeom>
          <a:solidFill>
            <a:srgbClr val="66FF33"/>
          </a:solidFill>
          <a:ln w="34925" cmpd="sng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  <a:ea typeface="楷体_GB2312" pitchFamily="1" charset="-122"/>
              </a:rPr>
              <a:t>S</a:t>
            </a:r>
            <a:r>
              <a:rPr lang="zh-CN" altLang="en-US" sz="2400" baseline="-25000" dirty="0" smtClean="0">
                <a:latin typeface="Comic Sans MS" pitchFamily="66" charset="0"/>
                <a:ea typeface="楷体_GB2312" pitchFamily="1" charset="-122"/>
              </a:rPr>
              <a:t> </a:t>
            </a:r>
            <a:r>
              <a:rPr lang="en-US" sz="2400" dirty="0" smtClean="0">
                <a:latin typeface="Comic Sans MS" pitchFamily="66" charset="0"/>
                <a:ea typeface="楷体_GB2312" pitchFamily="1" charset="-122"/>
              </a:rPr>
              <a:t>=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 S</a:t>
            </a:r>
            <a:r>
              <a:rPr lang="zh-CN" altLang="en-US" sz="2400" baseline="-25000" dirty="0" smtClean="0">
                <a:latin typeface="Comic Sans MS" pitchFamily="66" charset="0"/>
                <a:ea typeface="楷体_GB2312" pitchFamily="1" charset="-122"/>
              </a:rPr>
              <a:t>圆－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S</a:t>
            </a:r>
            <a:r>
              <a:rPr lang="zh-CN" altLang="en-US" sz="2400" baseline="-25000" dirty="0" smtClean="0">
                <a:latin typeface="Comic Sans MS" pitchFamily="66" charset="0"/>
                <a:ea typeface="楷体_GB2312" pitchFamily="1" charset="-122"/>
              </a:rPr>
              <a:t>正</a:t>
            </a:r>
            <a:endParaRPr lang="en-US" sz="2400" baseline="-25000" dirty="0">
              <a:latin typeface="Comic Sans MS" pitchFamily="66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971600" y="5445224"/>
            <a:ext cx="2736304" cy="830997"/>
          </a:xfrm>
          <a:prstGeom prst="rect">
            <a:avLst/>
          </a:prstGeom>
          <a:solidFill>
            <a:srgbClr val="66FF33"/>
          </a:solidFill>
          <a:ln w="34925" cmpd="sng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  <a:ea typeface="楷体_GB2312" pitchFamily="1" charset="-122"/>
              </a:rPr>
              <a:t>S</a:t>
            </a:r>
            <a:r>
              <a:rPr lang="zh-CN" altLang="en-US" sz="2400" baseline="-25000" dirty="0" smtClean="0">
                <a:latin typeface="Comic Sans MS" pitchFamily="66" charset="0"/>
                <a:ea typeface="楷体_GB2312" pitchFamily="1" charset="-122"/>
              </a:rPr>
              <a:t> </a:t>
            </a:r>
            <a:r>
              <a:rPr lang="en-US" sz="2400" dirty="0" smtClean="0">
                <a:latin typeface="Comic Sans MS" pitchFamily="66" charset="0"/>
                <a:ea typeface="楷体_GB2312" pitchFamily="1" charset="-122"/>
              </a:rPr>
              <a:t>=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 </a:t>
            </a:r>
            <a:r>
              <a:rPr lang="zh-CN" altLang="en-US" sz="2400" dirty="0" smtClean="0">
                <a:latin typeface="Comic Sans MS" pitchFamily="66" charset="0"/>
                <a:ea typeface="楷体_GB2312" pitchFamily="1" charset="-122"/>
              </a:rPr>
              <a:t>（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2r</a:t>
            </a:r>
            <a:r>
              <a:rPr lang="zh-CN" altLang="en-US" sz="2400" dirty="0" smtClean="0">
                <a:latin typeface="Comic Sans MS" pitchFamily="66" charset="0"/>
                <a:ea typeface="楷体_GB2312" pitchFamily="1" charset="-122"/>
              </a:rPr>
              <a:t>）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²</a:t>
            </a:r>
            <a:r>
              <a:rPr lang="zh-CN" altLang="en-US" sz="2400" dirty="0" smtClean="0">
                <a:latin typeface="Comic Sans MS" pitchFamily="66" charset="0"/>
                <a:ea typeface="楷体_GB2312" pitchFamily="1" charset="-122"/>
              </a:rPr>
              <a:t>－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πr²</a:t>
            </a:r>
          </a:p>
          <a:p>
            <a:r>
              <a:rPr lang="en-US" sz="2400" baseline="-25000" dirty="0" smtClean="0">
                <a:latin typeface="Comic Sans MS" pitchFamily="66" charset="0"/>
                <a:ea typeface="楷体_GB2312" pitchFamily="1" charset="-122"/>
              </a:rPr>
              <a:t>    </a:t>
            </a:r>
            <a:r>
              <a:rPr lang="en-US" altLang="zh-CN" sz="2400" dirty="0" smtClean="0">
                <a:latin typeface="Comic Sans MS" pitchFamily="66" charset="0"/>
                <a:ea typeface="楷体_GB2312" pitchFamily="1" charset="-122"/>
              </a:rPr>
              <a:t>= 0.86r²</a:t>
            </a:r>
            <a:endParaRPr lang="en-US" sz="2400" baseline="-25000" dirty="0">
              <a:latin typeface="Comic Sans MS" pitchFamily="66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148064" y="5301208"/>
            <a:ext cx="3312368" cy="975013"/>
            <a:chOff x="5148064" y="5301208"/>
            <a:chExt cx="3312368" cy="975013"/>
          </a:xfrm>
        </p:grpSpPr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5148064" y="5445224"/>
              <a:ext cx="3312368" cy="830997"/>
            </a:xfrm>
            <a:prstGeom prst="rect">
              <a:avLst/>
            </a:prstGeom>
            <a:solidFill>
              <a:srgbClr val="66FF33"/>
            </a:solidFill>
            <a:ln w="34925" cmpd="sng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  <a:ea typeface="楷体_GB2312" pitchFamily="1" charset="-122"/>
                </a:rPr>
                <a:t>S</a:t>
              </a:r>
              <a:r>
                <a:rPr lang="zh-CN" altLang="en-US" sz="2400" baseline="-25000" dirty="0" smtClean="0">
                  <a:latin typeface="Comic Sans MS" pitchFamily="66" charset="0"/>
                  <a:ea typeface="楷体_GB2312" pitchFamily="1" charset="-122"/>
                </a:rPr>
                <a:t> </a:t>
              </a:r>
              <a:r>
                <a:rPr lang="en-US" sz="2400" dirty="0" smtClean="0">
                  <a:latin typeface="Comic Sans MS" pitchFamily="66" charset="0"/>
                  <a:ea typeface="楷体_GB2312" pitchFamily="1" charset="-122"/>
                </a:rPr>
                <a:t>=</a:t>
              </a:r>
              <a:r>
                <a:rPr lang="en-US" altLang="zh-CN" sz="2400" dirty="0" smtClean="0">
                  <a:latin typeface="Comic Sans MS" pitchFamily="66" charset="0"/>
                  <a:ea typeface="楷体_GB2312" pitchFamily="1" charset="-122"/>
                </a:rPr>
                <a:t> πr²</a:t>
              </a:r>
              <a:r>
                <a:rPr lang="zh-CN" altLang="en-US" sz="2400" dirty="0" smtClean="0">
                  <a:latin typeface="Comic Sans MS" pitchFamily="66" charset="0"/>
                  <a:ea typeface="楷体_GB2312" pitchFamily="1" charset="-122"/>
                </a:rPr>
                <a:t>－（   </a:t>
              </a:r>
              <a:r>
                <a:rPr lang="en-US" altLang="zh-CN" sz="2400" dirty="0" smtClean="0">
                  <a:latin typeface="Comic Sans MS" pitchFamily="66" charset="0"/>
                  <a:ea typeface="楷体_GB2312" pitchFamily="1" charset="-122"/>
                </a:rPr>
                <a:t>×2r×r</a:t>
              </a:r>
              <a:r>
                <a:rPr lang="zh-CN" altLang="en-US" sz="2400" dirty="0" smtClean="0">
                  <a:latin typeface="Comic Sans MS" pitchFamily="66" charset="0"/>
                  <a:ea typeface="楷体_GB2312" pitchFamily="1" charset="-122"/>
                </a:rPr>
                <a:t>）</a:t>
              </a:r>
              <a:endParaRPr lang="en-US" altLang="zh-CN" sz="2400" dirty="0" smtClean="0">
                <a:latin typeface="Comic Sans MS" pitchFamily="66" charset="0"/>
                <a:ea typeface="楷体_GB2312" pitchFamily="1" charset="-122"/>
              </a:endParaRPr>
            </a:p>
            <a:p>
              <a:r>
                <a:rPr lang="en-US" sz="2400" baseline="-25000" dirty="0" smtClean="0">
                  <a:latin typeface="Comic Sans MS" pitchFamily="66" charset="0"/>
                  <a:ea typeface="楷体_GB2312" pitchFamily="1" charset="-122"/>
                </a:rPr>
                <a:t>    </a:t>
              </a:r>
              <a:r>
                <a:rPr lang="en-US" altLang="zh-CN" sz="2400" dirty="0" smtClean="0">
                  <a:latin typeface="Comic Sans MS" pitchFamily="66" charset="0"/>
                  <a:ea typeface="楷体_GB2312" pitchFamily="1" charset="-122"/>
                </a:rPr>
                <a:t>= 1.14r²</a:t>
              </a:r>
              <a:endParaRPr lang="en-US" sz="2400" baseline="-25000" dirty="0">
                <a:latin typeface="Comic Sans MS" pitchFamily="66" charset="0"/>
              </a:endParaRPr>
            </a:p>
          </p:txBody>
        </p:sp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6804248" y="5301208"/>
            <a:ext cx="461963" cy="820738"/>
          </p:xfrm>
          <a:graphic>
            <a:graphicData uri="http://schemas.openxmlformats.org/presentationml/2006/ole">
              <p:oleObj spid="_x0000_s28675" name="公式" r:id="rId4" imgW="126720" imgH="228600" progId="Equations">
                <p:embed/>
              </p:oleObj>
            </a:graphicData>
          </a:graphic>
        </p:graphicFrame>
      </p:grpSp>
      <p:sp>
        <p:nvSpPr>
          <p:cNvPr id="37" name="右箭头 36"/>
          <p:cNvSpPr/>
          <p:nvPr/>
        </p:nvSpPr>
        <p:spPr>
          <a:xfrm>
            <a:off x="611560" y="332656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圆的面积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 autoUpdateAnimBg="0"/>
      <p:bldP spid="3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新建文件夹\QQ图片20200215223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右箭头 4"/>
          <p:cNvSpPr/>
          <p:nvPr/>
        </p:nvSpPr>
        <p:spPr>
          <a:xfrm>
            <a:off x="611560" y="476672"/>
            <a:ext cx="223224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圆环的面积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3347864" y="332656"/>
          <a:ext cx="2700337" cy="2647950"/>
        </p:xfrm>
        <a:graphic>
          <a:graphicData uri="http://schemas.openxmlformats.org/presentationml/2006/ole">
            <p:oleObj spid="_x0000_s1027" r:id="rId4" imgW="4498412" imgH="4409460" progId="">
              <p:embed/>
            </p:oleObj>
          </a:graphicData>
        </a:graphic>
      </p:graphicFrame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303539" y="1091481"/>
            <a:ext cx="1647825" cy="966787"/>
            <a:chOff x="0" y="0"/>
            <a:chExt cx="1038" cy="609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 rot="19102328">
              <a:off x="0" y="0"/>
              <a:ext cx="4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sz="2400">
                  <a:solidFill>
                    <a:srgbClr val="FF0000"/>
                  </a:solidFill>
                  <a:ea typeface="楷体_GB2312" pitchFamily="1" charset="-122"/>
                </a:rPr>
                <a:t>2cm</a:t>
              </a:r>
            </a:p>
          </p:txBody>
        </p: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176" y="238"/>
              <a:ext cx="862" cy="371"/>
              <a:chOff x="0" y="0"/>
              <a:chExt cx="862" cy="371"/>
            </a:xfrm>
          </p:grpSpPr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rot="18960304">
                <a:off x="41" y="0"/>
                <a:ext cx="230" cy="1"/>
              </a:xfrm>
              <a:prstGeom prst="line">
                <a:avLst/>
              </a:prstGeom>
              <a:noFill/>
              <a:ln w="254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41" y="127"/>
                <a:ext cx="821" cy="0"/>
              </a:xfrm>
              <a:prstGeom prst="line">
                <a:avLst/>
              </a:prstGeom>
              <a:noFill/>
              <a:ln w="254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306" y="83"/>
                <a:ext cx="49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FF0000"/>
                    </a:solidFill>
                    <a:ea typeface="楷体_GB2312" pitchFamily="1" charset="-122"/>
                  </a:rPr>
                  <a:t>6cm</a:t>
                </a:r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195736" y="3140968"/>
            <a:ext cx="2016224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华文新魏" pitchFamily="2" charset="-122"/>
              </a:rPr>
              <a:t>圆环面积＝            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067944" y="3140968"/>
            <a:ext cx="161804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华文新魏" pitchFamily="2" charset="-122"/>
              </a:rPr>
              <a:t>外圆面积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5580112" y="3140968"/>
            <a:ext cx="197712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</a:rPr>
              <a:t>－</a:t>
            </a:r>
            <a:r>
              <a:rPr lang="zh-CN" altLang="en-US" sz="2800" b="1" dirty="0">
                <a:solidFill>
                  <a:srgbClr val="FF0000"/>
                </a:solidFill>
                <a:ea typeface="华文新魏" pitchFamily="2" charset="-122"/>
              </a:rPr>
              <a:t>内圆面积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475656" y="3861048"/>
            <a:ext cx="41402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800" dirty="0">
                <a:latin typeface="+mj-ea"/>
                <a:ea typeface="+mj-ea"/>
              </a:rPr>
              <a:t>3.14×6</a:t>
            </a:r>
            <a:r>
              <a:rPr lang="en-US" sz="2800" baseline="30000" dirty="0">
                <a:latin typeface="+mj-ea"/>
                <a:ea typeface="+mj-ea"/>
              </a:rPr>
              <a:t>2 </a:t>
            </a:r>
            <a:r>
              <a:rPr lang="en-US" sz="2800" dirty="0">
                <a:latin typeface="+mj-ea"/>
                <a:ea typeface="+mj-ea"/>
              </a:rPr>
              <a:t>- 3.14×2</a:t>
            </a:r>
            <a:r>
              <a:rPr lang="en-US" sz="2800" baseline="30000" dirty="0">
                <a:latin typeface="+mj-ea"/>
                <a:ea typeface="+mj-ea"/>
              </a:rPr>
              <a:t>2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187624" y="4365104"/>
            <a:ext cx="436562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800" dirty="0">
                <a:latin typeface="+mj-ea"/>
                <a:ea typeface="+mj-ea"/>
              </a:rPr>
              <a:t>= 3.14×36</a:t>
            </a:r>
            <a:r>
              <a:rPr lang="en-US" sz="2800" baseline="30000" dirty="0">
                <a:latin typeface="+mj-ea"/>
                <a:ea typeface="+mj-ea"/>
              </a:rPr>
              <a:t> </a:t>
            </a:r>
            <a:r>
              <a:rPr lang="en-US" sz="2800" dirty="0">
                <a:latin typeface="+mj-ea"/>
                <a:ea typeface="+mj-ea"/>
              </a:rPr>
              <a:t>- 3.14×4</a:t>
            </a:r>
            <a:endParaRPr lang="en-US" sz="2800" baseline="30000" dirty="0">
              <a:latin typeface="+mj-ea"/>
              <a:ea typeface="+mj-ea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187624" y="4869160"/>
            <a:ext cx="382587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800" dirty="0">
                <a:latin typeface="+mj-ea"/>
                <a:ea typeface="+mj-ea"/>
              </a:rPr>
              <a:t>= 113.04</a:t>
            </a:r>
            <a:r>
              <a:rPr lang="en-US" sz="2800" baseline="30000" dirty="0">
                <a:latin typeface="+mj-ea"/>
                <a:ea typeface="+mj-ea"/>
              </a:rPr>
              <a:t> </a:t>
            </a:r>
            <a:r>
              <a:rPr lang="en-US" sz="2800" dirty="0">
                <a:latin typeface="+mj-ea"/>
                <a:ea typeface="+mj-ea"/>
              </a:rPr>
              <a:t>– 12.56</a:t>
            </a:r>
            <a:endParaRPr lang="en-US" sz="2800" baseline="30000" dirty="0">
              <a:latin typeface="+mj-ea"/>
              <a:ea typeface="+mj-ea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187624" y="5373216"/>
            <a:ext cx="3294062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400" dirty="0">
                <a:latin typeface="+mj-ea"/>
                <a:ea typeface="+mj-ea"/>
              </a:rPr>
              <a:t>= </a:t>
            </a:r>
            <a:r>
              <a:rPr lang="en-US" sz="2800" dirty="0">
                <a:latin typeface="+mj-ea"/>
                <a:ea typeface="+mj-ea"/>
              </a:rPr>
              <a:t>100.48</a:t>
            </a:r>
            <a:r>
              <a:rPr lang="zh-CN" altLang="en-US" sz="2400" dirty="0">
                <a:latin typeface="+mj-ea"/>
                <a:ea typeface="+mj-ea"/>
              </a:rPr>
              <a:t>（</a:t>
            </a:r>
            <a:r>
              <a:rPr lang="en-US" sz="2400" dirty="0">
                <a:latin typeface="+mj-ea"/>
                <a:ea typeface="+mj-ea"/>
              </a:rPr>
              <a:t>cm</a:t>
            </a:r>
            <a:r>
              <a:rPr lang="en-US" sz="2400" baseline="30000" dirty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）</a:t>
            </a:r>
            <a:endParaRPr lang="zh-CN" altLang="en-US" sz="2400" baseline="30000" dirty="0">
              <a:latin typeface="+mj-ea"/>
              <a:ea typeface="+mj-ea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652120" y="3861048"/>
            <a:ext cx="41402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3.14×(6</a:t>
            </a:r>
            <a:r>
              <a:rPr lang="en-US" sz="2800" baseline="30000" dirty="0">
                <a:solidFill>
                  <a:srgbClr val="0000FF"/>
                </a:solidFill>
                <a:latin typeface="+mj-ea"/>
                <a:ea typeface="+mj-ea"/>
              </a:rPr>
              <a:t>2 </a:t>
            </a:r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– 2</a:t>
            </a:r>
            <a:r>
              <a:rPr lang="en-US" sz="2800" baseline="30000" dirty="0">
                <a:solidFill>
                  <a:srgbClr val="0000FF"/>
                </a:solidFill>
                <a:latin typeface="+mj-ea"/>
                <a:ea typeface="+mj-ea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364088" y="4365104"/>
            <a:ext cx="41402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= 3.14×(36</a:t>
            </a:r>
            <a:r>
              <a:rPr lang="en-US" sz="2800" baseline="30000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– 4)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364088" y="4869160"/>
            <a:ext cx="41402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= 3.14×32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364088" y="5373216"/>
            <a:ext cx="3294062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= 100.48</a:t>
            </a:r>
            <a:r>
              <a:rPr lang="zh-CN" altLang="en-US" sz="2800" dirty="0">
                <a:solidFill>
                  <a:srgbClr val="0000FF"/>
                </a:solidFill>
                <a:latin typeface="+mj-ea"/>
                <a:ea typeface="+mj-ea"/>
              </a:rPr>
              <a:t>（</a:t>
            </a:r>
            <a:r>
              <a:rPr lang="en-US" sz="2800" dirty="0">
                <a:solidFill>
                  <a:srgbClr val="0000FF"/>
                </a:solidFill>
                <a:latin typeface="+mj-ea"/>
                <a:ea typeface="+mj-ea"/>
              </a:rPr>
              <a:t>cm</a:t>
            </a:r>
            <a:r>
              <a:rPr lang="en-US" sz="2800" baseline="30000" dirty="0">
                <a:solidFill>
                  <a:srgbClr val="0000FF"/>
                </a:solidFill>
                <a:latin typeface="+mj-ea"/>
                <a:ea typeface="+mj-ea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+mj-ea"/>
                <a:ea typeface="+mj-ea"/>
              </a:rPr>
              <a:t>）</a:t>
            </a:r>
            <a:endParaRPr lang="zh-CN" altLang="en-US" sz="2800" baseline="300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1156</Words>
  <Application>Microsoft Office PowerPoint</Application>
  <PresentationFormat>全屏显示(4:3)</PresentationFormat>
  <Paragraphs>170</Paragraphs>
  <Slides>19</Slides>
  <Notes>0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Office 主题</vt:lpstr>
      <vt:lpstr>公式</vt:lpstr>
      <vt:lpstr>A Equation(公式3.1)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111</cp:revision>
  <dcterms:created xsi:type="dcterms:W3CDTF">2020-02-16T12:52:38Z</dcterms:created>
  <dcterms:modified xsi:type="dcterms:W3CDTF">2020-02-21T17:09:20Z</dcterms:modified>
</cp:coreProperties>
</file>